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451" r:id="rId3"/>
    <p:sldId id="424" r:id="rId4"/>
    <p:sldId id="348" r:id="rId5"/>
    <p:sldId id="400" r:id="rId6"/>
    <p:sldId id="399" r:id="rId7"/>
    <p:sldId id="402" r:id="rId8"/>
    <p:sldId id="350" r:id="rId9"/>
    <p:sldId id="437" r:id="rId10"/>
    <p:sldId id="465" r:id="rId11"/>
    <p:sldId id="443" r:id="rId12"/>
    <p:sldId id="432" r:id="rId13"/>
    <p:sldId id="445" r:id="rId14"/>
    <p:sldId id="433" r:id="rId15"/>
    <p:sldId id="467" r:id="rId16"/>
    <p:sldId id="466" r:id="rId17"/>
    <p:sldId id="452" r:id="rId18"/>
    <p:sldId id="455" r:id="rId19"/>
    <p:sldId id="454" r:id="rId20"/>
    <p:sldId id="461" r:id="rId21"/>
    <p:sldId id="449" r:id="rId22"/>
    <p:sldId id="457" r:id="rId23"/>
    <p:sldId id="458" r:id="rId24"/>
    <p:sldId id="459" r:id="rId25"/>
    <p:sldId id="456" r:id="rId26"/>
    <p:sldId id="343" r:id="rId27"/>
    <p:sldId id="362" r:id="rId28"/>
    <p:sldId id="354" r:id="rId29"/>
    <p:sldId id="301" r:id="rId30"/>
    <p:sldId id="302" r:id="rId31"/>
    <p:sldId id="357" r:id="rId32"/>
    <p:sldId id="444" r:id="rId33"/>
    <p:sldId id="358" r:id="rId34"/>
    <p:sldId id="462" r:id="rId35"/>
    <p:sldId id="368" r:id="rId36"/>
    <p:sldId id="296" r:id="rId37"/>
    <p:sldId id="460" r:id="rId38"/>
    <p:sldId id="448" r:id="rId39"/>
    <p:sldId id="45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ar Azad" initials="OA" lastIdx="3" clrIdx="0">
    <p:extLst>
      <p:ext uri="{19B8F6BF-5375-455C-9EA6-DF929625EA0E}">
        <p15:presenceInfo xmlns:p15="http://schemas.microsoft.com/office/powerpoint/2012/main" userId="S-1-5-21-870866321-3680857247-528520685-332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D64"/>
    <a:srgbClr val="C5C5C5"/>
    <a:srgbClr val="E48808"/>
    <a:srgbClr val="BBBA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115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56DBD-F71E-444F-9FAA-13D49B19F805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23101-0AC3-1347-AD32-79845A4A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87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98625-397F-EB4F-8CAC-9254BFD33989}" type="datetimeFigureOut">
              <a:rPr lang="en-US" smtClean="0"/>
              <a:t>3/22/2019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10341-B3D3-B44F-A048-C0C769014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310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29363343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Connection lines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70" t="22222"/>
          <a:stretch/>
        </p:blipFill>
        <p:spPr>
          <a:xfrm>
            <a:off x="0" y="-12700"/>
            <a:ext cx="5908169" cy="63881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150533" y="3928533"/>
            <a:ext cx="6993468" cy="1549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8307" y="3928534"/>
            <a:ext cx="6045225" cy="787399"/>
          </a:xfrm>
          <a:noFill/>
        </p:spPr>
        <p:txBody>
          <a:bodyPr anchor="b">
            <a:normAutofit/>
          </a:bodyPr>
          <a:lstStyle>
            <a:lvl1pPr>
              <a:defRPr sz="2000" cap="all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8308" y="4715933"/>
            <a:ext cx="6045225" cy="935567"/>
          </a:xfrm>
        </p:spPr>
        <p:txBody>
          <a:bodyPr>
            <a:norm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161E-1FF6-402E-9AC0-275D8F57DE65}" type="datetime1">
              <a:rPr lang="en-CA" smtClean="0"/>
              <a:t>2019-03-22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15E-C475-D747-A9E3-81F4D99D7E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Iridium logo_white and gold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169" y="2891372"/>
            <a:ext cx="2768600" cy="843414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8551333" y="3928534"/>
            <a:ext cx="592667" cy="1549399"/>
            <a:chOff x="7789333" y="3928534"/>
            <a:chExt cx="736600" cy="2438400"/>
          </a:xfrm>
        </p:grpSpPr>
        <p:sp>
          <p:nvSpPr>
            <p:cNvPr id="14" name="Right Triangle 13"/>
            <p:cNvSpPr/>
            <p:nvPr/>
          </p:nvSpPr>
          <p:spPr>
            <a:xfrm rot="16200000">
              <a:off x="7548033" y="4169834"/>
              <a:ext cx="1219200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Triangle 14"/>
            <p:cNvSpPr/>
            <p:nvPr/>
          </p:nvSpPr>
          <p:spPr>
            <a:xfrm rot="16200000">
              <a:off x="7548033" y="5389034"/>
              <a:ext cx="1219200" cy="736600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353026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Satell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48933"/>
            <a:ext cx="9144000" cy="4809067"/>
          </a:xfrm>
          <a:prstGeom prst="rect">
            <a:avLst/>
          </a:prstGeom>
        </p:spPr>
      </p:pic>
      <p:sp>
        <p:nvSpPr>
          <p:cNvPr id="10" name="Isosceles Triangle 9"/>
          <p:cNvSpPr/>
          <p:nvPr userDrawn="1"/>
        </p:nvSpPr>
        <p:spPr>
          <a:xfrm rot="10800000">
            <a:off x="722310" y="2051049"/>
            <a:ext cx="1614489" cy="568490"/>
          </a:xfrm>
          <a:prstGeom prst="triangle">
            <a:avLst>
              <a:gd name="adj" fmla="val 4939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>
              <a:rot lat="0" lon="0" rev="156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359C43A-7AE0-40E1-B360-D744965741C2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524">
            <a:off x="1384719" y="-120138"/>
            <a:ext cx="7084575" cy="7248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5226"/>
            <a:ext cx="7772400" cy="783167"/>
          </a:xfrm>
        </p:spPr>
        <p:txBody>
          <a:bodyPr anchor="b">
            <a:normAutofit/>
          </a:bodyPr>
          <a:lstStyle>
            <a:lvl1pPr algn="l">
              <a:defRPr sz="2000" b="0" cap="all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8393"/>
            <a:ext cx="7772400" cy="685799"/>
          </a:xfrm>
        </p:spPr>
        <p:txBody>
          <a:bodyPr anchor="t">
            <a:normAutofit/>
          </a:bodyPr>
          <a:lstStyle>
            <a:lvl1pPr marL="0" indent="0">
              <a:buNone/>
              <a:defRPr sz="1600" cap="all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0837769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ate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48933"/>
            <a:ext cx="9144000" cy="4809067"/>
          </a:xfrm>
          <a:prstGeom prst="rect">
            <a:avLst/>
          </a:prstGeom>
        </p:spPr>
      </p:pic>
      <p:sp>
        <p:nvSpPr>
          <p:cNvPr id="10" name="Isosceles Triangle 9"/>
          <p:cNvSpPr/>
          <p:nvPr userDrawn="1"/>
        </p:nvSpPr>
        <p:spPr>
          <a:xfrm rot="10800000">
            <a:off x="722310" y="2051049"/>
            <a:ext cx="1614489" cy="568490"/>
          </a:xfrm>
          <a:prstGeom prst="triangle">
            <a:avLst>
              <a:gd name="adj" fmla="val 4939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>
              <a:rot lat="0" lon="0" rev="156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813DCA0-FFB3-4D64-A303-621D97B2751D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524">
            <a:off x="1384719" y="-120138"/>
            <a:ext cx="7084575" cy="7248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5226"/>
            <a:ext cx="7772400" cy="783167"/>
          </a:xfrm>
        </p:spPr>
        <p:txBody>
          <a:bodyPr anchor="b">
            <a:normAutofit/>
          </a:bodyPr>
          <a:lstStyle>
            <a:lvl1pPr algn="l">
              <a:defRPr sz="2000" b="0" cap="all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8393"/>
            <a:ext cx="7772400" cy="685799"/>
          </a:xfrm>
        </p:spPr>
        <p:txBody>
          <a:bodyPr anchor="t">
            <a:normAutofit/>
          </a:bodyPr>
          <a:lstStyle>
            <a:lvl1pPr marL="0" indent="0">
              <a:buNone/>
              <a:defRPr sz="1600" cap="all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1708825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SN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-39"/>
          <a:stretch/>
        </p:blipFill>
        <p:spPr>
          <a:xfrm>
            <a:off x="1" y="2048933"/>
            <a:ext cx="9144000" cy="4809067"/>
          </a:xfrm>
          <a:prstGeom prst="rect">
            <a:avLst/>
          </a:prstGeom>
        </p:spPr>
      </p:pic>
      <p:sp>
        <p:nvSpPr>
          <p:cNvPr id="10" name="Isosceles Triangle 9"/>
          <p:cNvSpPr/>
          <p:nvPr userDrawn="1"/>
        </p:nvSpPr>
        <p:spPr>
          <a:xfrm rot="10800000">
            <a:off x="722310" y="2051049"/>
            <a:ext cx="1614489" cy="568490"/>
          </a:xfrm>
          <a:prstGeom prst="triangle">
            <a:avLst>
              <a:gd name="adj" fmla="val 4939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>
              <a:rot lat="0" lon="0" rev="156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BEAB83-08DC-4978-ABEA-AC2B25890AAE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524">
            <a:off x="1384719" y="-120138"/>
            <a:ext cx="7084575" cy="7248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5226"/>
            <a:ext cx="7772400" cy="783167"/>
          </a:xfrm>
        </p:spPr>
        <p:txBody>
          <a:bodyPr anchor="b">
            <a:normAutofit/>
          </a:bodyPr>
          <a:lstStyle>
            <a:lvl1pPr algn="l">
              <a:defRPr sz="2000" b="0" cap="all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8393"/>
            <a:ext cx="7772400" cy="685799"/>
          </a:xfrm>
        </p:spPr>
        <p:txBody>
          <a:bodyPr anchor="t">
            <a:normAutofit/>
          </a:bodyPr>
          <a:lstStyle>
            <a:lvl1pPr marL="0" indent="0">
              <a:buNone/>
              <a:defRPr sz="1600" cap="all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42831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utterstock_29363343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Connection lines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770" t="22222"/>
          <a:stretch/>
        </p:blipFill>
        <p:spPr>
          <a:xfrm>
            <a:off x="0" y="-12700"/>
            <a:ext cx="5908169" cy="6388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DD5AD-509E-4F77-882B-EA8E37A8D55F}" type="datetime1">
              <a:rPr lang="en-CA" smtClean="0"/>
              <a:t>2019-03-22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3615E-C475-D747-A9E3-81F4D99D7E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Iridium logo_white and gold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1269" y="4250272"/>
            <a:ext cx="2768600" cy="843414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8551333" y="3928534"/>
            <a:ext cx="592667" cy="1549399"/>
            <a:chOff x="7789333" y="3928534"/>
            <a:chExt cx="736600" cy="2438400"/>
          </a:xfrm>
        </p:grpSpPr>
        <p:sp>
          <p:nvSpPr>
            <p:cNvPr id="11" name="Right Triangle 10"/>
            <p:cNvSpPr/>
            <p:nvPr/>
          </p:nvSpPr>
          <p:spPr>
            <a:xfrm rot="16200000">
              <a:off x="7548033" y="4169834"/>
              <a:ext cx="1219200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/>
            <p:cNvSpPr/>
            <p:nvPr/>
          </p:nvSpPr>
          <p:spPr>
            <a:xfrm rot="16200000">
              <a:off x="7548033" y="5389034"/>
              <a:ext cx="1219200" cy="736600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437098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293633432_cropp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90733"/>
            <a:ext cx="9144000" cy="56995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3" y="6290733"/>
            <a:ext cx="6637869" cy="5969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ridium log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3" y="6387141"/>
            <a:ext cx="1308409" cy="39983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836ED86-66AD-4EB7-BB94-044E3E702026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>
          <a:xfrm>
            <a:off x="457200" y="905765"/>
            <a:ext cx="8229600" cy="5319352"/>
          </a:xfrm>
        </p:spPr>
        <p:txBody>
          <a:bodyPr/>
          <a:lstStyle>
            <a:lvl1pPr marL="342900" indent="-342900">
              <a:buClr>
                <a:schemeClr val="bg2"/>
              </a:buClr>
              <a:buFont typeface="Arial"/>
              <a:buChar char="•"/>
              <a:defRPr cap="all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57200" y="162000"/>
            <a:ext cx="3682999" cy="74160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000" cap="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 flipH="1">
            <a:off x="3" y="0"/>
            <a:ext cx="417290" cy="1083732"/>
            <a:chOff x="7794976" y="3928533"/>
            <a:chExt cx="741481" cy="2438399"/>
          </a:xfrm>
        </p:grpSpPr>
        <p:sp>
          <p:nvSpPr>
            <p:cNvPr id="16" name="Right Triangle 15"/>
            <p:cNvSpPr/>
            <p:nvPr/>
          </p:nvSpPr>
          <p:spPr>
            <a:xfrm rot="16200000">
              <a:off x="7558556" y="4169834"/>
              <a:ext cx="1219201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16200000">
              <a:off x="7553676" y="5389033"/>
              <a:ext cx="1219199" cy="736599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06475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utterstock_293633432_cropp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90733"/>
            <a:ext cx="9144000" cy="56995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3" y="6290733"/>
            <a:ext cx="6637869" cy="5969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ridium log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3" y="6387141"/>
            <a:ext cx="1308409" cy="39983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fld id="{6FD3B0E7-61A4-4910-8A84-43581B915A8B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"/>
          </p:nvPr>
        </p:nvSpPr>
        <p:spPr>
          <a:xfrm>
            <a:off x="457200" y="905765"/>
            <a:ext cx="8229600" cy="5319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162448"/>
            <a:ext cx="8229600" cy="743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 flipH="1">
            <a:off x="3" y="0"/>
            <a:ext cx="417290" cy="1083732"/>
            <a:chOff x="7794976" y="3928533"/>
            <a:chExt cx="741481" cy="2438399"/>
          </a:xfrm>
        </p:grpSpPr>
        <p:sp>
          <p:nvSpPr>
            <p:cNvPr id="15" name="Right Triangle 14"/>
            <p:cNvSpPr/>
            <p:nvPr/>
          </p:nvSpPr>
          <p:spPr>
            <a:xfrm rot="16200000">
              <a:off x="7558556" y="4169834"/>
              <a:ext cx="1219201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Triangle 16"/>
            <p:cNvSpPr/>
            <p:nvPr/>
          </p:nvSpPr>
          <p:spPr>
            <a:xfrm rot="16200000">
              <a:off x="7553676" y="5389033"/>
              <a:ext cx="1219199" cy="736599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0792928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utterstock_293633432_cropp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88049"/>
            <a:ext cx="9144000" cy="5699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3" y="6290733"/>
            <a:ext cx="6637869" cy="5969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fld id="{484B1E8F-414E-432E-A466-387209948DDD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Iridium log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3" y="6397846"/>
            <a:ext cx="1308409" cy="399832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727200" y="26416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 flipH="1">
            <a:off x="3" y="0"/>
            <a:ext cx="417290" cy="1083732"/>
            <a:chOff x="7794976" y="3928533"/>
            <a:chExt cx="741481" cy="2438399"/>
          </a:xfrm>
        </p:grpSpPr>
        <p:sp>
          <p:nvSpPr>
            <p:cNvPr id="14" name="Right Triangle 13"/>
            <p:cNvSpPr/>
            <p:nvPr/>
          </p:nvSpPr>
          <p:spPr>
            <a:xfrm rot="16200000">
              <a:off x="7558556" y="4169834"/>
              <a:ext cx="1219201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Triangle 15"/>
            <p:cNvSpPr/>
            <p:nvPr/>
          </p:nvSpPr>
          <p:spPr>
            <a:xfrm rot="16200000">
              <a:off x="7553676" y="5389033"/>
              <a:ext cx="1219199" cy="736599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111958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utterstock_293633432_cropp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90733"/>
            <a:ext cx="9144000" cy="56995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3" y="6290733"/>
            <a:ext cx="6637869" cy="5969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Iridium log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3" y="6387141"/>
            <a:ext cx="1308409" cy="39983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75A63"/>
                </a:solidFill>
              </a:defRPr>
            </a:lvl1pPr>
          </a:lstStyle>
          <a:p>
            <a:fld id="{A3610035-602C-4E64-BE37-EBFFDDE61E52}" type="datetime1">
              <a:rPr lang="en-CA" smtClean="0"/>
              <a:t>2019-03-22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6562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4387069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utterstock_293633432_cropped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6290733"/>
            <a:ext cx="9144000" cy="56995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3" y="6290733"/>
            <a:ext cx="6637869" cy="59690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ridium logo 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6733" y="6387141"/>
            <a:ext cx="1308409" cy="399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000" cap="all">
                <a:solidFill>
                  <a:srgbClr val="575A6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fld id="{0810518B-1334-44BB-B191-E7E1902B039E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393B41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3"/>
          </p:nvPr>
        </p:nvSpPr>
        <p:spPr>
          <a:xfrm>
            <a:off x="457200" y="905764"/>
            <a:ext cx="4038600" cy="5220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60900" y="905764"/>
            <a:ext cx="4038600" cy="5220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flipH="1">
            <a:off x="3" y="0"/>
            <a:ext cx="417290" cy="1083732"/>
            <a:chOff x="7794976" y="3928533"/>
            <a:chExt cx="741481" cy="2438399"/>
          </a:xfrm>
        </p:grpSpPr>
        <p:sp>
          <p:nvSpPr>
            <p:cNvPr id="18" name="Right Triangle 17"/>
            <p:cNvSpPr/>
            <p:nvPr/>
          </p:nvSpPr>
          <p:spPr>
            <a:xfrm rot="16200000">
              <a:off x="7558556" y="4169834"/>
              <a:ext cx="1219201" cy="736600"/>
            </a:xfrm>
            <a:prstGeom prst="rtTriangle">
              <a:avLst/>
            </a:prstGeom>
            <a:gradFill flip="none" rotWithShape="1">
              <a:gsLst>
                <a:gs pos="100000">
                  <a:schemeClr val="bg2"/>
                </a:gs>
                <a:gs pos="0">
                  <a:srgbClr val="FCBD64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ight Triangle 19"/>
            <p:cNvSpPr/>
            <p:nvPr/>
          </p:nvSpPr>
          <p:spPr>
            <a:xfrm rot="16200000">
              <a:off x="7553676" y="5389033"/>
              <a:ext cx="1219199" cy="736599"/>
            </a:xfrm>
            <a:prstGeom prst="rtTriangle">
              <a:avLst/>
            </a:prstGeom>
            <a:gradFill flip="none" rotWithShape="1">
              <a:gsLst>
                <a:gs pos="0">
                  <a:srgbClr val="F9A225"/>
                </a:gs>
                <a:gs pos="100000">
                  <a:srgbClr val="E48808"/>
                </a:gs>
              </a:gsLst>
              <a:lin ang="10800000" scaled="0"/>
              <a:tileRect/>
            </a:gradFill>
            <a:ln>
              <a:noFill/>
            </a:ln>
            <a:effectLst/>
            <a:scene3d>
              <a:camera prst="orthographicFront">
                <a:rot lat="1080000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83511088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eneric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48933"/>
            <a:ext cx="9144000" cy="480906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8907809-9BA5-46FB-B114-7BBECFC1D46A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Isosceles Triangle 12"/>
          <p:cNvSpPr/>
          <p:nvPr userDrawn="1"/>
        </p:nvSpPr>
        <p:spPr>
          <a:xfrm rot="10800000">
            <a:off x="722310" y="2051049"/>
            <a:ext cx="1614489" cy="568490"/>
          </a:xfrm>
          <a:prstGeom prst="triangle">
            <a:avLst>
              <a:gd name="adj" fmla="val 4939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>
              <a:rot lat="0" lon="0" rev="156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524">
            <a:off x="1384719" y="-120138"/>
            <a:ext cx="7084575" cy="7248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5226"/>
            <a:ext cx="7772400" cy="783167"/>
          </a:xfrm>
        </p:spPr>
        <p:txBody>
          <a:bodyPr anchor="b">
            <a:normAutofit/>
          </a:bodyPr>
          <a:lstStyle>
            <a:lvl1pPr algn="l">
              <a:defRPr sz="2000" b="0" cap="all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8393"/>
            <a:ext cx="7772400" cy="685799"/>
          </a:xfrm>
        </p:spPr>
        <p:txBody>
          <a:bodyPr anchor="t">
            <a:normAutofit/>
          </a:bodyPr>
          <a:lstStyle>
            <a:lvl1pPr marL="0" indent="0">
              <a:buNone/>
              <a:defRPr sz="1600" cap="all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536537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048933"/>
            <a:ext cx="9144000" cy="4809067"/>
          </a:xfrm>
          <a:prstGeom prst="rect">
            <a:avLst/>
          </a:prstGeom>
        </p:spPr>
      </p:pic>
      <p:sp>
        <p:nvSpPr>
          <p:cNvPr id="10" name="Isosceles Triangle 9"/>
          <p:cNvSpPr/>
          <p:nvPr userDrawn="1"/>
        </p:nvSpPr>
        <p:spPr>
          <a:xfrm rot="10800000">
            <a:off x="722310" y="2051049"/>
            <a:ext cx="1614489" cy="568490"/>
          </a:xfrm>
          <a:prstGeom prst="triangle">
            <a:avLst>
              <a:gd name="adj" fmla="val 49393"/>
            </a:avLst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>
              <a:rot lat="0" lon="0" rev="1560000"/>
            </a:lightRig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3D6FEF6-6EB1-4452-9437-FC04F4A9307B}" type="datetime1">
              <a:rPr lang="en-CA" smtClean="0"/>
              <a:t>2019-03-22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48524">
            <a:off x="1384719" y="-120138"/>
            <a:ext cx="7084575" cy="72485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5226"/>
            <a:ext cx="7772400" cy="783167"/>
          </a:xfrm>
        </p:spPr>
        <p:txBody>
          <a:bodyPr anchor="b">
            <a:normAutofit/>
          </a:bodyPr>
          <a:lstStyle>
            <a:lvl1pPr algn="l">
              <a:defRPr sz="2000" b="0" cap="all">
                <a:solidFill>
                  <a:srgbClr val="7F7F7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168393"/>
            <a:ext cx="7772400" cy="685799"/>
          </a:xfrm>
        </p:spPr>
        <p:txBody>
          <a:bodyPr anchor="t">
            <a:normAutofit/>
          </a:bodyPr>
          <a:lstStyle>
            <a:lvl1pPr marL="0" indent="0">
              <a:buNone/>
              <a:defRPr sz="1600" cap="all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5805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62448"/>
            <a:ext cx="8229600" cy="743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5765"/>
            <a:ext cx="8229600" cy="53193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52333" y="6432553"/>
            <a:ext cx="98213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66224FA-F52D-48E2-8D0A-04E33B863807}" type="datetime1">
              <a:rPr lang="en-CA" smtClean="0"/>
              <a:t>2019-03-22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6733" y="6432553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cap="all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32553"/>
            <a:ext cx="499533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7F3615E-C475-D747-A9E3-81F4D99D7E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3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54" r:id="rId4"/>
    <p:sldLayoutId id="2147483655" r:id="rId5"/>
    <p:sldLayoutId id="2147483662" r:id="rId6"/>
    <p:sldLayoutId id="2147483652" r:id="rId7"/>
    <p:sldLayoutId id="2147483665" r:id="rId8"/>
    <p:sldLayoutId id="2147483651" r:id="rId9"/>
    <p:sldLayoutId id="2147483669" r:id="rId10"/>
    <p:sldLayoutId id="2147483668" r:id="rId11"/>
    <p:sldLayoutId id="2147483670" r:id="rId12"/>
    <p:sldLayoutId id="2147483676" r:id="rId13"/>
  </p:sldLayoutIdLst>
  <p:transition spd="slow">
    <p:fade/>
  </p:transition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000" kern="1200" cap="all" spc="20">
          <a:solidFill>
            <a:schemeClr val="tx1">
              <a:lumMod val="75000"/>
              <a:lumOff val="25000"/>
            </a:schemeClr>
          </a:solidFill>
          <a:latin typeface="Arial"/>
          <a:ea typeface="+mj-ea"/>
          <a:cs typeface="Arial"/>
        </a:defRPr>
      </a:lvl1pPr>
    </p:titleStyle>
    <p:bodyStyle>
      <a:lvl1pPr marL="270000" indent="-270000" algn="l" defTabSz="457200" rtl="0" eaLnBrk="1" latinLnBrk="0" hangingPunct="1">
        <a:spcBef>
          <a:spcPts val="600"/>
        </a:spcBef>
        <a:buClr>
          <a:schemeClr val="bg2"/>
        </a:buClr>
        <a:buFont typeface="Arial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597600" indent="-285750" algn="l" defTabSz="457200" rtl="0" eaLnBrk="1" latinLnBrk="0" hangingPunct="1">
        <a:spcBef>
          <a:spcPts val="4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000800" indent="-228600" algn="l" defTabSz="457200" rtl="0" eaLnBrk="1" latinLnBrk="0" hangingPunct="1">
        <a:spcBef>
          <a:spcPts val="350"/>
        </a:spcBef>
        <a:buFont typeface="Arial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ridium.com/ifp/certification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ridium.com/ifp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pnetpro.iridium.com/" TargetMode="Externa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3877734"/>
            <a:ext cx="6045225" cy="787399"/>
          </a:xfrm>
        </p:spPr>
        <p:txBody>
          <a:bodyPr>
            <a:normAutofit/>
          </a:bodyPr>
          <a:lstStyle/>
          <a:p>
            <a:r>
              <a:rPr lang="en-US" sz="2800" dirty="0"/>
              <a:t>Ocean of things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334780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information in this document is proprietary to Iridium Satellite LLC.  It may not be used, reproduced, or disclosed without written approval from Iridium Satellite LLC.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BA9508EF-415C-46C6-A478-2EF2A9323BCD}"/>
              </a:ext>
            </a:extLst>
          </p:cNvPr>
          <p:cNvSpPr txBox="1">
            <a:spLocks/>
          </p:cNvSpPr>
          <p:nvPr/>
        </p:nvSpPr>
        <p:spPr>
          <a:xfrm>
            <a:off x="2328307" y="4525434"/>
            <a:ext cx="6045225" cy="7873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cap="all" spc="20">
                <a:solidFill>
                  <a:schemeClr val="tx1">
                    <a:lumMod val="10000"/>
                    <a:lumOff val="9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800" dirty="0" err="1"/>
              <a:t>Iot</a:t>
            </a:r>
            <a:r>
              <a:rPr lang="en-US" sz="2800" dirty="0"/>
              <a:t> engineering </a:t>
            </a:r>
          </a:p>
        </p:txBody>
      </p:sp>
    </p:spTree>
    <p:extLst>
      <p:ext uri="{BB962C8B-B14F-4D97-AF65-F5344CB8AC3E}">
        <p14:creationId xmlns:p14="http://schemas.microsoft.com/office/powerpoint/2010/main" val="341703206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Antennas and certification</a:t>
            </a:r>
          </a:p>
        </p:txBody>
      </p:sp>
    </p:spTree>
    <p:extLst>
      <p:ext uri="{BB962C8B-B14F-4D97-AF65-F5344CB8AC3E}">
        <p14:creationId xmlns:p14="http://schemas.microsoft.com/office/powerpoint/2010/main" val="383263985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Iridium Certification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Certification validates that an Iridium partner solution performs at an acceptable level over the Iridium network 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Certification does not certify or otherwise make any representation or warranty as to the quality, effectiveness, reliability, performance or safety of the certified product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other words, a certification pass means we’ve tested your hardware to ensure it provides good quality performance and does no harm to our satellite network in terms of excessive power consumption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Test requirements vary depending on the modem used and your design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It is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important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engage Iridium early in the process to ensure correct design and testability for certification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can review the process &amp; submit products for certification on our website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https://www.iridium.com/ifp/certification/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will follow up with instructions/next steps after reviewing your submission</a:t>
            </a:r>
          </a:p>
          <a:p>
            <a:pPr lvl="1"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408493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1990"/>
            <a:ext cx="8229600" cy="531935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All products that intend to use the Iridium network </a:t>
            </a:r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must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undergo certification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Iridium Certification is applicable to all products - 9602(N), 9603(N), 9523(N) and 9522B modules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Antenna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product uses an antenna that is not Iridium certified, or your antenna is embedded within a plastic housing Iridium will conduct KPI testing in Tempe, AZ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9523(N)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9523 based products are always DVT tested at Iridium HQ (design verification)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Automatic Certification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9602(N), 9603(N), 9522B based products qualify for automatic certification if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There are no active components between the ISU &amp; antenna, AND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are using an external Iridium certified antenna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Certification is free of charge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Turnaround ~2 weeks for antennas ~4 weeks for DVT</a:t>
            </a:r>
          </a:p>
          <a:p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Iridium may request additional testing based on submitted information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Iridium Certification process </a:t>
            </a:r>
          </a:p>
        </p:txBody>
      </p:sp>
    </p:spTree>
    <p:extLst>
      <p:ext uri="{BB962C8B-B14F-4D97-AF65-F5344CB8AC3E}">
        <p14:creationId xmlns:p14="http://schemas.microsoft.com/office/powerpoint/2010/main" val="1930124191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Antenna selection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Antenna selection is </a:t>
            </a:r>
            <a:r>
              <a:rPr lang="en-US" u="sng" dirty="0">
                <a:solidFill>
                  <a:schemeClr val="bg1">
                    <a:lumMod val="50000"/>
                  </a:schemeClr>
                </a:solidFill>
              </a:rPr>
              <a:t>very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important 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Helical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Recommended unless there are size/space restrictions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Generally provides better link margin (v imp. if doing voice/data calls)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Better at lower elevation angles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Patch 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Through hole mounted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Compact design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Select highest gain option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Higher risk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379A9-B90D-4AA4-A421-6DF447C06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417" y="1959186"/>
            <a:ext cx="752855" cy="273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1D3025-5149-4023-99A8-DD5760AB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22" y="462801"/>
            <a:ext cx="1601443" cy="1170752"/>
          </a:xfrm>
          <a:prstGeom prst="rect">
            <a:avLst/>
          </a:prstGeom>
        </p:spPr>
      </p:pic>
      <p:grpSp>
        <p:nvGrpSpPr>
          <p:cNvPr id="9" name="Group 28">
            <a:extLst>
              <a:ext uri="{FF2B5EF4-FFF2-40B4-BE49-F238E27FC236}">
                <a16:creationId xmlns:a16="http://schemas.microsoft.com/office/drawing/2014/main" id="{ACAB2783-2767-4931-9906-BA0DA1CDF8D7}"/>
              </a:ext>
            </a:extLst>
          </p:cNvPr>
          <p:cNvGrpSpPr>
            <a:grpSpLocks/>
          </p:cNvGrpSpPr>
          <p:nvPr/>
        </p:nvGrpSpPr>
        <p:grpSpPr bwMode="auto">
          <a:xfrm>
            <a:off x="1068386" y="4243442"/>
            <a:ext cx="6949178" cy="3458353"/>
            <a:chOff x="838200" y="1536824"/>
            <a:chExt cx="7543800" cy="3962400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C929C9-4AE6-445D-AB7E-76A7D069DE8C}"/>
                </a:ext>
              </a:extLst>
            </p:cNvPr>
            <p:cNvSpPr/>
            <p:nvPr/>
          </p:nvSpPr>
          <p:spPr>
            <a:xfrm>
              <a:off x="1524000" y="1536824"/>
              <a:ext cx="6096000" cy="3962400"/>
            </a:xfrm>
            <a:prstGeom prst="arc">
              <a:avLst>
                <a:gd name="adj1" fmla="val 16200000"/>
                <a:gd name="adj2" fmla="val 0"/>
              </a:avLst>
            </a:prstGeom>
            <a:ln w="127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E5AAD00E-C017-4EAE-832A-1A89CEE86861}"/>
                </a:ext>
              </a:extLst>
            </p:cNvPr>
            <p:cNvSpPr/>
            <p:nvPr/>
          </p:nvSpPr>
          <p:spPr>
            <a:xfrm flipH="1">
              <a:off x="1524000" y="1536824"/>
              <a:ext cx="6096000" cy="3962400"/>
            </a:xfrm>
            <a:prstGeom prst="arc">
              <a:avLst>
                <a:gd name="adj1" fmla="val 16200000"/>
                <a:gd name="adj2" fmla="val 0"/>
              </a:avLst>
            </a:prstGeom>
            <a:ln w="12700">
              <a:solidFill>
                <a:schemeClr val="bg2">
                  <a:lumMod val="75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12" name="Group 25">
              <a:extLst>
                <a:ext uri="{FF2B5EF4-FFF2-40B4-BE49-F238E27FC236}">
                  <a16:creationId xmlns:a16="http://schemas.microsoft.com/office/drawing/2014/main" id="{D7A9429B-B9EF-4C13-B3A0-E97AB158F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1655422"/>
              <a:ext cx="7543800" cy="2459502"/>
              <a:chOff x="838200" y="1323691"/>
              <a:chExt cx="7543800" cy="2459502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00FEA38-8E8A-4B16-B1A0-0333186EC92B}"/>
                  </a:ext>
                </a:extLst>
              </p:cNvPr>
              <p:cNvCxnSpPr/>
              <p:nvPr/>
            </p:nvCxnSpPr>
            <p:spPr>
              <a:xfrm>
                <a:off x="838200" y="3518081"/>
                <a:ext cx="7543800" cy="1587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1E0275E-07B8-4E56-A950-E091623DE085}"/>
                  </a:ext>
                </a:extLst>
              </p:cNvPr>
              <p:cNvCxnSpPr/>
              <p:nvPr/>
            </p:nvCxnSpPr>
            <p:spPr>
              <a:xfrm flipV="1">
                <a:off x="4572000" y="2222681"/>
                <a:ext cx="3581400" cy="129540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26B9A7D-72BD-4C54-B944-175205091AF1}"/>
                  </a:ext>
                </a:extLst>
              </p:cNvPr>
              <p:cNvCxnSpPr/>
              <p:nvPr/>
            </p:nvCxnSpPr>
            <p:spPr>
              <a:xfrm rot="10800000">
                <a:off x="990600" y="2222681"/>
                <a:ext cx="3581400" cy="1295400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1901718-C39C-4DE1-8DCE-0CDFD193352D}"/>
                  </a:ext>
                </a:extLst>
              </p:cNvPr>
              <p:cNvCxnSpPr/>
              <p:nvPr/>
            </p:nvCxnSpPr>
            <p:spPr>
              <a:xfrm rot="16200000" flipH="1">
                <a:off x="7153275" y="2467156"/>
                <a:ext cx="87313" cy="84137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77874B5-B5CD-4213-90A5-0E9694D1BC2B}"/>
                  </a:ext>
                </a:extLst>
              </p:cNvPr>
              <p:cNvCxnSpPr/>
              <p:nvPr/>
            </p:nvCxnSpPr>
            <p:spPr>
              <a:xfrm rot="5400000">
                <a:off x="1905000" y="2467156"/>
                <a:ext cx="87313" cy="84137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5D7B5D3-43C7-4BA4-898C-C556CC50EF49}"/>
                  </a:ext>
                </a:extLst>
              </p:cNvPr>
              <p:cNvCxnSpPr/>
              <p:nvPr/>
            </p:nvCxnSpPr>
            <p:spPr>
              <a:xfrm rot="16200000" flipV="1">
                <a:off x="7227888" y="2567168"/>
                <a:ext cx="90487" cy="68263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BA72F0F-EB92-46F2-9EFB-4DC052C54EEE}"/>
                  </a:ext>
                </a:extLst>
              </p:cNvPr>
              <p:cNvCxnSpPr/>
              <p:nvPr/>
            </p:nvCxnSpPr>
            <p:spPr>
              <a:xfrm rot="5400000" flipH="1" flipV="1">
                <a:off x="1824831" y="2564787"/>
                <a:ext cx="90488" cy="69850"/>
              </a:xfrm>
              <a:prstGeom prst="straightConnector1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Picture 2" descr="C:\Documents and Settings\engelschall_s\My Documents\Images\Satellites\II-CSATEL.JPG">
                <a:extLst>
                  <a:ext uri="{FF2B5EF4-FFF2-40B4-BE49-F238E27FC236}">
                    <a16:creationId xmlns:a16="http://schemas.microsoft.com/office/drawing/2014/main" id="{6940E4AE-A1DA-468D-84BF-CF5D63C6DB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203811" y="1323691"/>
                <a:ext cx="813691" cy="57790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1" name="Picture 2" descr="C:\Documents and Settings\engelschall_s\My Documents\Images\Satellites\II-CSATEL.JPG">
                <a:extLst>
                  <a:ext uri="{FF2B5EF4-FFF2-40B4-BE49-F238E27FC236}">
                    <a16:creationId xmlns:a16="http://schemas.microsoft.com/office/drawing/2014/main" id="{AF7E7002-AE17-4EC6-80DB-D4FC296649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7467600" y="2832224"/>
                <a:ext cx="748787" cy="531810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pic>
            <p:nvPicPr>
              <p:cNvPr id="22" name="Picture 2" descr="C:\Documents and Settings\engelschall_s\My Documents\Images\Satellites\II-CSATEL.JPG">
                <a:extLst>
                  <a:ext uri="{FF2B5EF4-FFF2-40B4-BE49-F238E27FC236}">
                    <a16:creationId xmlns:a16="http://schemas.microsoft.com/office/drawing/2014/main" id="{1FB23432-F3E1-42F1-9424-29AEDEBC4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198968" y="2832223"/>
                <a:ext cx="748788" cy="531811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25" name="Arc 24">
                <a:extLst>
                  <a:ext uri="{FF2B5EF4-FFF2-40B4-BE49-F238E27FC236}">
                    <a16:creationId xmlns:a16="http://schemas.microsoft.com/office/drawing/2014/main" id="{B24BAE2D-A684-42B2-A9D8-D33DC8863002}"/>
                  </a:ext>
                </a:extLst>
              </p:cNvPr>
              <p:cNvSpPr/>
              <p:nvPr/>
            </p:nvSpPr>
            <p:spPr>
              <a:xfrm>
                <a:off x="4986338" y="3246618"/>
                <a:ext cx="228600" cy="533400"/>
              </a:xfrm>
              <a:prstGeom prst="arc">
                <a:avLst>
                  <a:gd name="adj1" fmla="val 17306097"/>
                  <a:gd name="adj2" fmla="val 0"/>
                </a:avLst>
              </a:prstGeom>
              <a:ln w="9525">
                <a:solidFill>
                  <a:schemeClr val="bg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65BB25-1A7F-48C5-8669-607C7C2E8548}"/>
                  </a:ext>
                </a:extLst>
              </p:cNvPr>
              <p:cNvSpPr txBox="1"/>
              <p:nvPr/>
            </p:nvSpPr>
            <p:spPr>
              <a:xfrm>
                <a:off x="5203095" y="3235704"/>
                <a:ext cx="457200" cy="2778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latin typeface="Arial" charset="0"/>
                    <a:cs typeface="Arial" charset="0"/>
                  </a:rPr>
                  <a:t>22°</a:t>
                </a:r>
              </a:p>
            </p:txBody>
          </p:sp>
          <p:sp>
            <p:nvSpPr>
              <p:cNvPr id="27" name="Arc 26">
                <a:extLst>
                  <a:ext uri="{FF2B5EF4-FFF2-40B4-BE49-F238E27FC236}">
                    <a16:creationId xmlns:a16="http://schemas.microsoft.com/office/drawing/2014/main" id="{CB5B0673-B4C4-4C90-9A5E-970890F2A39A}"/>
                  </a:ext>
                </a:extLst>
              </p:cNvPr>
              <p:cNvSpPr/>
              <p:nvPr/>
            </p:nvSpPr>
            <p:spPr>
              <a:xfrm flipH="1">
                <a:off x="3917950" y="3249793"/>
                <a:ext cx="228600" cy="533400"/>
              </a:xfrm>
              <a:prstGeom prst="arc">
                <a:avLst>
                  <a:gd name="adj1" fmla="val 17306097"/>
                  <a:gd name="adj2" fmla="val 0"/>
                </a:avLst>
              </a:prstGeom>
              <a:ln w="9525">
                <a:solidFill>
                  <a:schemeClr val="bg2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6CD1C2-0ECB-4D28-B38F-47F9D2EAEF41}"/>
                  </a:ext>
                </a:extLst>
              </p:cNvPr>
              <p:cNvSpPr txBox="1"/>
              <p:nvPr/>
            </p:nvSpPr>
            <p:spPr>
              <a:xfrm flipH="1">
                <a:off x="3522807" y="3242517"/>
                <a:ext cx="457200" cy="2762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z="1200" dirty="0">
                    <a:latin typeface="Arial" charset="0"/>
                    <a:cs typeface="Arial" charset="0"/>
                  </a:rPr>
                  <a:t>22°</a:t>
                </a:r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38A7870-080B-4AD1-90DB-4E257A669043}"/>
              </a:ext>
            </a:extLst>
          </p:cNvPr>
          <p:cNvSpPr txBox="1"/>
          <p:nvPr/>
        </p:nvSpPr>
        <p:spPr>
          <a:xfrm>
            <a:off x="2933079" y="4867768"/>
            <a:ext cx="2752106" cy="48641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At 0 degrees latitude, the satellite will be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above 22° elevation about 50% of the time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EE2518-8746-47C1-A2B8-651177DFAAC8}"/>
              </a:ext>
            </a:extLst>
          </p:cNvPr>
          <p:cNvSpPr txBox="1"/>
          <p:nvPr/>
        </p:nvSpPr>
        <p:spPr>
          <a:xfrm>
            <a:off x="5690841" y="6056267"/>
            <a:ext cx="2319867" cy="1726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below 22 degrees elevation 50% of the time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A829802-5B69-40A4-901B-1AA1E66F3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444964" y="5788968"/>
            <a:ext cx="133804" cy="4864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1F737B9-7485-4DD2-92E9-8F00F829CF54}"/>
              </a:ext>
            </a:extLst>
          </p:cNvPr>
          <p:cNvSpPr txBox="1"/>
          <p:nvPr/>
        </p:nvSpPr>
        <p:spPr>
          <a:xfrm>
            <a:off x="8368953" y="1398534"/>
            <a:ext cx="775047" cy="3247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EE3ADF-5E43-4716-8626-0CE8CC18DEDE}"/>
              </a:ext>
            </a:extLst>
          </p:cNvPr>
          <p:cNvSpPr txBox="1"/>
          <p:nvPr/>
        </p:nvSpPr>
        <p:spPr>
          <a:xfrm>
            <a:off x="8329119" y="4438061"/>
            <a:ext cx="775047" cy="32471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Helical</a:t>
            </a:r>
          </a:p>
        </p:txBody>
      </p:sp>
    </p:spTree>
    <p:extLst>
      <p:ext uri="{BB962C8B-B14F-4D97-AF65-F5344CB8AC3E}">
        <p14:creationId xmlns:p14="http://schemas.microsoft.com/office/powerpoint/2010/main" val="747796719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Helical antennas generally outperform patch counterparts due superior beam pattern that is better matched to the Iridium SV and look angles</a:t>
            </a:r>
          </a:p>
          <a:p>
            <a:pPr lvl="2"/>
            <a:r>
              <a:rPr lang="en-US" dirty="0"/>
              <a:t>Relatively easy to design for</a:t>
            </a:r>
          </a:p>
          <a:p>
            <a:pPr lvl="2"/>
            <a:r>
              <a:rPr lang="en-US" dirty="0"/>
              <a:t>Certification usually not be a problem</a:t>
            </a:r>
          </a:p>
          <a:p>
            <a:r>
              <a:rPr lang="en-US" dirty="0"/>
              <a:t>For patch antennas it’s especially important to engage Iridium early</a:t>
            </a:r>
          </a:p>
          <a:p>
            <a:pPr lvl="1"/>
            <a:r>
              <a:rPr lang="en-US" dirty="0"/>
              <a:t>Complete the form on IFP before finalizing your design and plastics</a:t>
            </a:r>
          </a:p>
          <a:p>
            <a:pPr lvl="1"/>
            <a:r>
              <a:rPr lang="en-US" dirty="0"/>
              <a:t>The applications &amp; certification team can asses your design and provide feedback in as much detail as necessary</a:t>
            </a:r>
          </a:p>
          <a:p>
            <a:pPr lvl="1"/>
            <a:r>
              <a:rPr lang="en-US" dirty="0"/>
              <a:t>Partners engaging us have seen significant improvements in device performance</a:t>
            </a:r>
          </a:p>
          <a:p>
            <a:r>
              <a:rPr lang="en-US" dirty="0"/>
              <a:t>Patch antenna selection</a:t>
            </a:r>
          </a:p>
          <a:p>
            <a:pPr lvl="1"/>
            <a:r>
              <a:rPr lang="en-US" dirty="0"/>
              <a:t>Gain is directly proportional to aperture i.e. go with the largest antenna you can</a:t>
            </a:r>
          </a:p>
          <a:p>
            <a:pPr lvl="2"/>
            <a:r>
              <a:rPr lang="en-US" dirty="0"/>
              <a:t>35x35 or 40x40mm patches generally work well</a:t>
            </a:r>
          </a:p>
          <a:p>
            <a:pPr lvl="1"/>
            <a:r>
              <a:rPr lang="en-US" dirty="0"/>
              <a:t>Always follow the manufacturers recommended placement </a:t>
            </a:r>
          </a:p>
          <a:p>
            <a:pPr lvl="2"/>
            <a:r>
              <a:rPr lang="en-US" dirty="0"/>
              <a:t>ground size</a:t>
            </a:r>
          </a:p>
          <a:p>
            <a:pPr lvl="1"/>
            <a:r>
              <a:rPr lang="en-US" dirty="0"/>
              <a:t>Steer clear of combined Iridium &amp; GPS patch antennas if possible</a:t>
            </a:r>
          </a:p>
          <a:p>
            <a:pPr lvl="2"/>
            <a:r>
              <a:rPr lang="en-US" dirty="0"/>
              <a:t>Hard to tune properly for either band</a:t>
            </a:r>
          </a:p>
          <a:p>
            <a:pPr lvl="2"/>
            <a:r>
              <a:rPr lang="en-US" dirty="0"/>
              <a:t>Either Iridium or GPS side end up suffering</a:t>
            </a:r>
          </a:p>
          <a:p>
            <a:pPr lvl="3"/>
            <a:r>
              <a:rPr lang="en-US" dirty="0"/>
              <a:t>If Iridium fails &gt; certification is difficult</a:t>
            </a:r>
          </a:p>
          <a:p>
            <a:pPr lvl="3"/>
            <a:r>
              <a:rPr lang="en-US" dirty="0"/>
              <a:t>If GPS suffers &gt; acquisition can take more time/more energy</a:t>
            </a:r>
          </a:p>
          <a:p>
            <a:pPr marL="311850" lvl="1" indent="0">
              <a:buNone/>
            </a:pPr>
            <a:r>
              <a:rPr lang="en-US" dirty="0"/>
              <a:t>	   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Patch antenna Certification</a:t>
            </a:r>
          </a:p>
        </p:txBody>
      </p:sp>
    </p:spTree>
    <p:extLst>
      <p:ext uri="{BB962C8B-B14F-4D97-AF65-F5344CB8AC3E}">
        <p14:creationId xmlns:p14="http://schemas.microsoft.com/office/powerpoint/2010/main" val="134741762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patch antennas perform fine on the application board but see significant changes in performance once embedded into a product   </a:t>
            </a:r>
          </a:p>
          <a:p>
            <a:r>
              <a:rPr lang="en-US" dirty="0"/>
              <a:t>If using separate Iridium and GPS antennas</a:t>
            </a:r>
          </a:p>
          <a:p>
            <a:pPr lvl="1"/>
            <a:r>
              <a:rPr lang="en-US" dirty="0"/>
              <a:t>Mount them as far apart as possible</a:t>
            </a:r>
          </a:p>
          <a:p>
            <a:r>
              <a:rPr lang="en-US" dirty="0"/>
              <a:t>During design consider the following design &amp; layout guidelines</a:t>
            </a:r>
          </a:p>
          <a:p>
            <a:pPr lvl="1"/>
            <a:r>
              <a:rPr lang="en-US" dirty="0"/>
              <a:t>Antenna placement should ensure adequate clearance from other circuits &amp; components.</a:t>
            </a:r>
          </a:p>
          <a:p>
            <a:pPr lvl="1"/>
            <a:r>
              <a:rPr lang="en-US" dirty="0"/>
              <a:t>Check with the antenna manufacturers for the recommended size and pattern of the antenna ground.</a:t>
            </a:r>
          </a:p>
          <a:p>
            <a:pPr lvl="1"/>
            <a:r>
              <a:rPr lang="en-US" dirty="0"/>
              <a:t>Avoid near field interactions (no nearby metals). </a:t>
            </a:r>
          </a:p>
          <a:p>
            <a:pPr lvl="1"/>
            <a:r>
              <a:rPr lang="en-US" dirty="0"/>
              <a:t>Place the radiating side of the antenna as far away from the plastic enclosure as possible. </a:t>
            </a:r>
          </a:p>
          <a:p>
            <a:pPr lvl="1"/>
            <a:r>
              <a:rPr lang="en-US" dirty="0"/>
              <a:t>Always verify antenna performance once assembled into the final product</a:t>
            </a:r>
          </a:p>
          <a:p>
            <a:pPr lvl="1"/>
            <a:r>
              <a:rPr lang="en-US" dirty="0"/>
              <a:t>Leave space for a matching network (e.g. PI network) in case it is needed later. </a:t>
            </a:r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Patch antenna Certification</a:t>
            </a:r>
          </a:p>
        </p:txBody>
      </p:sp>
    </p:spTree>
    <p:extLst>
      <p:ext uri="{BB962C8B-B14F-4D97-AF65-F5344CB8AC3E}">
        <p14:creationId xmlns:p14="http://schemas.microsoft.com/office/powerpoint/2010/main" val="135377134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Latency, throughput, power consumption, success rates</a:t>
            </a:r>
          </a:p>
        </p:txBody>
      </p:sp>
    </p:spTree>
    <p:extLst>
      <p:ext uri="{BB962C8B-B14F-4D97-AF65-F5344CB8AC3E}">
        <p14:creationId xmlns:p14="http://schemas.microsoft.com/office/powerpoint/2010/main" val="4061795696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battery/power consumption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Iridium L-band communication takes place within the structure of a frame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Each frame is 90ms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 uplink and 4 downlink slots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Each slot is 8.28ms separated by guard bands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Only one uplink/downlink combination used per frame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the modem first powers up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Consumes a higher average current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Moves through the various states (Ring search/scan/monitor/acquisition…)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best battery performance may not always be best to power down between sessions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Current use depends on the constellation view &amp; signal quality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 signal quality degrades, the devices spends a greater amount of time looking for and maintaining the ring channel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Idle current depends on the state of the modem.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Poor connection will result in a greater number of dropped frames and retransmits</a:t>
            </a:r>
          </a:p>
        </p:txBody>
      </p:sp>
    </p:spTree>
    <p:extLst>
      <p:ext uri="{BB962C8B-B14F-4D97-AF65-F5344CB8AC3E}">
        <p14:creationId xmlns:p14="http://schemas.microsoft.com/office/powerpoint/2010/main" val="4097708278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battery/power consumption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1584-2B0F-4A0B-9EA1-8FB80FE2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6" y="1047711"/>
            <a:ext cx="2978303" cy="1505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EE0C9-0BA8-4094-A41E-DAF17B5C660E}"/>
              </a:ext>
            </a:extLst>
          </p:cNvPr>
          <p:cNvSpPr txBox="1"/>
          <p:nvPr/>
        </p:nvSpPr>
        <p:spPr>
          <a:xfrm>
            <a:off x="956733" y="2596667"/>
            <a:ext cx="2373843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 on &amp; Ring Search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3A418-2B9E-4750-9257-86B332BE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67" y="1054061"/>
            <a:ext cx="2984653" cy="14986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EC33F6-196F-4FD3-A6F4-DE019FBA65A7}"/>
              </a:ext>
            </a:extLst>
          </p:cNvPr>
          <p:cNvSpPr txBox="1"/>
          <p:nvPr/>
        </p:nvSpPr>
        <p:spPr>
          <a:xfrm>
            <a:off x="5722181" y="2596667"/>
            <a:ext cx="1175204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Scan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9956D-CCD0-4B2F-BA23-91C80E345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4467" y="3146697"/>
            <a:ext cx="2984653" cy="15113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97F8A-A559-4B4A-BF1B-C609B7BEFD9E}"/>
              </a:ext>
            </a:extLst>
          </p:cNvPr>
          <p:cNvSpPr txBox="1"/>
          <p:nvPr/>
        </p:nvSpPr>
        <p:spPr>
          <a:xfrm>
            <a:off x="5635360" y="4771484"/>
            <a:ext cx="1348845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Monitor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BBB20-0B7A-4A4B-803E-8241FDD5B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16" y="3131124"/>
            <a:ext cx="2984653" cy="1505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991792-36A4-4085-A1F1-B35210121BEE}"/>
              </a:ext>
            </a:extLst>
          </p:cNvPr>
          <p:cNvSpPr txBox="1"/>
          <p:nvPr/>
        </p:nvSpPr>
        <p:spPr>
          <a:xfrm>
            <a:off x="1017738" y="4740383"/>
            <a:ext cx="2373843" cy="3651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SBD Transfer Tx/Rx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9FAEEA-6790-4F7C-9FAE-8F31480131BD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3609069" y="1800225"/>
            <a:ext cx="1225398" cy="317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C2C577A-2978-4BCF-901A-5E02463879F7}"/>
              </a:ext>
            </a:extLst>
          </p:cNvPr>
          <p:cNvCxnSpPr>
            <a:stCxn id="11" idx="3"/>
            <a:endCxn id="13" idx="3"/>
          </p:cNvCxnSpPr>
          <p:nvPr/>
        </p:nvCxnSpPr>
        <p:spPr>
          <a:xfrm>
            <a:off x="7819120" y="1803400"/>
            <a:ext cx="12700" cy="2098986"/>
          </a:xfrm>
          <a:prstGeom prst="bentConnector3">
            <a:avLst>
              <a:gd name="adj1" fmla="val 4650000"/>
            </a:avLst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5AA27F-9A47-4A1E-8A58-3239D654CF57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 flipV="1">
            <a:off x="3609069" y="3883638"/>
            <a:ext cx="1225398" cy="1874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2E7F8A-1F54-4E7D-ACB3-74BD0468BB13}"/>
              </a:ext>
            </a:extLst>
          </p:cNvPr>
          <p:cNvSpPr txBox="1"/>
          <p:nvPr/>
        </p:nvSpPr>
        <p:spPr>
          <a:xfrm>
            <a:off x="500591" y="5137585"/>
            <a:ext cx="8062384" cy="13492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Search – Acquire network (no current knowledge)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Scan – Evaluate most appropriate single beam to monitor (active 48 frames)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Ring Monitor – Low power state receiving ring channel from single beam (active 1/48 frames)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SBD Transfer – One uplink slot (8.2ms) followed by downlink (8.2ms) each 90ms frame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5E7A55-2EAD-433B-A0FC-4E93CC8EBF1B}"/>
              </a:ext>
            </a:extLst>
          </p:cNvPr>
          <p:cNvSpPr txBox="1"/>
          <p:nvPr/>
        </p:nvSpPr>
        <p:spPr>
          <a:xfrm>
            <a:off x="7218514" y="6087364"/>
            <a:ext cx="1954061" cy="28453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*in between states not shown</a:t>
            </a:r>
          </a:p>
        </p:txBody>
      </p:sp>
    </p:spTree>
    <p:extLst>
      <p:ext uri="{BB962C8B-B14F-4D97-AF65-F5344CB8AC3E}">
        <p14:creationId xmlns:p14="http://schemas.microsoft.com/office/powerpoint/2010/main" val="344175380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battery/power consumption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Good signal quality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usually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reduces power consumption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Relaxed idle &amp; fewer transmission retries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Signal strength ultimately dependent on engineering quality, antenna selection and view of constellation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CSQ &gt; 3 before initiating SBD transfer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Peak current draw ~2A during SBD session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Average idle current spec is ~35mA, may be higher/lower in practice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Lab measured data with 5V supply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8A767-49FE-4EB3-B2AF-7600D6554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40"/>
          <a:stretch/>
        </p:blipFill>
        <p:spPr>
          <a:xfrm>
            <a:off x="1943100" y="3878842"/>
            <a:ext cx="4865375" cy="202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8263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Intro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065726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Not much information on the program and specifics of how its intended to work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high level introduction on items that are likely important to this sort of application project based on the information available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Latency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Throughput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Success Rate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Battery Power/Consumption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Hardware design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Certification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Understand that engineering changes may be needed for phase 2 so even though some of these items have been completed it’s still relevant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Going forward detailed discussions can continue via email. </a:t>
            </a:r>
          </a:p>
          <a:p>
            <a:endParaRPr lang="en-US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379653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start up &amp; send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Start up time typically &lt;1 second after power is applied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may use the DSR signal as an indication that the 9602/9602N/9603/9603N is powered up and ready i.e. DSR indicates readiness to accept communication over the data port.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Make sure the communication signals are not active before the device is switched on, this can cause the modem to enter a non-functional latched up state. All 3.3V digital inputs should be left floating or grounded. 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Ensure CSQ &gt; 3 before initiating SBD session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Between switching off the device and turning it back on, wait 2 seconds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Otherwise the modem can be placed into a non-operational state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Not permanent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Make sure the device is not conducting any SBD sessions while you enter AT commands</a:t>
            </a:r>
          </a:p>
          <a:p>
            <a:pPr lvl="1"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64283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Latency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&lt; 10 seconds, typical &lt;20 seconds per 340 bytes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With good antenna, clear view of constellation etc.  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Specific timing is difficult to determine due to external factors such as the environment, satellite location/no. of hops, delivery methods etc. 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When MO arrives at the gateway, it is passed to either the email or Direct IP servers for delivery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Iridium has no control over email delivery</a:t>
            </a:r>
          </a:p>
          <a:p>
            <a:pPr lvl="1" algn="just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the preferred option with lower latency and higher reliability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channel for SBD is 2.4kbps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340 and 270 bytes for MO and MT SBD</a:t>
            </a:r>
          </a:p>
          <a:p>
            <a:pPr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Transmission segments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MO first segment is 70 bytes, subsequent segments 135 bytes</a:t>
            </a:r>
          </a:p>
          <a:p>
            <a:pPr lvl="2"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Modem waits for gateway confirmation before sending the next segment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For MT all segments are 135 bytes</a:t>
            </a:r>
          </a:p>
          <a:p>
            <a:pPr lvl="1"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69726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SBD reliability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Overall performance depends on how units are deployed and used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modems are evenly spread across multiple beams</a:t>
            </a:r>
          </a:p>
          <a:p>
            <a:pPr lvl="2"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No problem!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all modems are spread under one beam</a:t>
            </a:r>
          </a:p>
          <a:p>
            <a:pPr lvl="2"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Beam capacity can be reduced</a:t>
            </a:r>
          </a:p>
          <a:p>
            <a:pPr lvl="2"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Can become an issue if there are other heavy SBD users in the area</a:t>
            </a:r>
          </a:p>
          <a:p>
            <a:pPr lvl="3" algn="just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Unlikely where floats will be deployed</a:t>
            </a:r>
          </a:p>
          <a:p>
            <a:pPr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To mitigate channel access risks, optimize transmission intervals as much as possible e.g.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Space out transmissions over longer periods of time</a:t>
            </a:r>
          </a:p>
          <a:p>
            <a:pPr lvl="2" algn="just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E.g. if you have 120 units, 2 transmissions per second is more favorable than 120 at the top of minute</a:t>
            </a:r>
          </a:p>
          <a:p>
            <a:pPr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Consider how floats will be synchronized i.e. local clock, GPS or Iridium time</a:t>
            </a:r>
          </a:p>
          <a:p>
            <a:pPr lvl="1" algn="just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Success rate may suffer if modems become too synchronized and therefore all send messages at once</a:t>
            </a:r>
          </a:p>
        </p:txBody>
      </p:sp>
    </p:spTree>
    <p:extLst>
      <p:ext uri="{BB962C8B-B14F-4D97-AF65-F5344CB8AC3E}">
        <p14:creationId xmlns:p14="http://schemas.microsoft.com/office/powerpoint/2010/main" val="3092273229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SBD best practices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When deploying units configured to transmit at regularly scheduled intervals, Iridium strongly advises that transmissions are randomized as much as possible, down to fractions of a minute. This will ensure the health of the network, improve security (Tx not predictable) and ultimately benefit all SBD users. To optimize your transmissions, you should:</a:t>
            </a:r>
          </a:p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Avoid transmitting at the top of the second, minute, hour and day.</a:t>
            </a:r>
          </a:p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Space individual transmissions throughout the minute and ensure messages are evenly distributed over time.</a:t>
            </a:r>
          </a:p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SBD response codes should be used to identify whether a transmission has completed and its status e.g. success/fail. If the SBD session was successful, you may retransmit right away.</a:t>
            </a:r>
          </a:p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If the Iridium modem is in a tracking application with frequent mobile originated messages throughout the day, we recommend 60 seconds between transmissions.</a:t>
            </a:r>
          </a:p>
        </p:txBody>
      </p:sp>
    </p:spTree>
    <p:extLst>
      <p:ext uri="{BB962C8B-B14F-4D97-AF65-F5344CB8AC3E}">
        <p14:creationId xmlns:p14="http://schemas.microsoft.com/office/powerpoint/2010/main" val="423977415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SBD best practices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Before transmitting, check for good signal quality and network availability. If the session fails (e.g. code 32), implement a retry back off scheme starting with 60 seconds. Do not continuously retry.</a:t>
            </a:r>
          </a:p>
          <a:p>
            <a:pPr lvl="1" algn="just"/>
            <a:r>
              <a:rPr lang="en-US" sz="1700" dirty="0">
                <a:solidFill>
                  <a:schemeClr val="bg1">
                    <a:lumMod val="50000"/>
                  </a:schemeClr>
                </a:solidFill>
              </a:rPr>
              <a:t>Be aware that traffic management will activate if you initiate an SBD session multiple times with no success, or little to no signal quality. Under such circumstances, the modem places a timer preventing any further SBD sessions for a specified duration of time – starting with fractions of a second up to a maximum of 10 minutes. See “+SBDLOE” in the AT Command guide for more information and ensure you application is properly configured to manage this.</a:t>
            </a:r>
          </a:p>
          <a:p>
            <a:pPr lvl="2" algn="just"/>
            <a:r>
              <a:rPr lang="en-US" sz="1500" dirty="0">
                <a:solidFill>
                  <a:schemeClr val="bg1">
                    <a:lumMod val="50000"/>
                  </a:schemeClr>
                </a:solidFill>
              </a:rPr>
              <a:t>Removing power will not help as the timer is stored in non-volatile memory</a:t>
            </a:r>
          </a:p>
          <a:p>
            <a:pPr algn="just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It’s better you manage the back off and have full control over the situation, rather than being forced off the network with no means to take back control</a:t>
            </a:r>
          </a:p>
          <a:p>
            <a:pPr algn="just"/>
            <a:r>
              <a:rPr lang="en-US" sz="1900" dirty="0">
                <a:solidFill>
                  <a:schemeClr val="bg1">
                    <a:lumMod val="50000"/>
                  </a:schemeClr>
                </a:solidFill>
              </a:rPr>
              <a:t>Best practices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Following SBD best practices is highly recommended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Guidelines are test proven to improve success rates</a:t>
            </a:r>
          </a:p>
          <a:p>
            <a:pPr lvl="1" algn="just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Improves the health of the network benefitting all users</a:t>
            </a:r>
          </a:p>
          <a:p>
            <a:pPr algn="just"/>
            <a:endParaRPr lang="en-US" sz="1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579179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Sbd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response codes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199" y="1057275"/>
            <a:ext cx="8524876" cy="5038725"/>
          </a:xfrm>
          <a:prstGeom prst="rect">
            <a:avLst/>
          </a:prstGeom>
        </p:spPr>
        <p:txBody>
          <a:bodyPr/>
          <a:lstStyle/>
          <a:p>
            <a:pPr algn="just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Important to monitor and appropriately react to SBD response codes</a:t>
            </a:r>
          </a:p>
          <a:p>
            <a:pPr marL="311850" lvl="1" indent="0" algn="just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+SBDIX: &lt;</a:t>
            </a:r>
            <a:r>
              <a:rPr lang="en-US" sz="1600" dirty="0">
                <a:solidFill>
                  <a:srgbClr val="FF0000"/>
                </a:solidFill>
                <a:latin typeface="+mj-lt"/>
                <a:ea typeface="Calibri" panose="020F0502020204030204" pitchFamily="34" charset="0"/>
              </a:rPr>
              <a:t>MO status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&gt;, &lt;</a:t>
            </a:r>
            <a:r>
              <a:rPr lang="en-US" sz="1600" dirty="0">
                <a:solidFill>
                  <a:srgbClr val="00B050"/>
                </a:solidFill>
                <a:latin typeface="+mj-lt"/>
                <a:ea typeface="Calibri" panose="020F0502020204030204" pitchFamily="34" charset="0"/>
              </a:rPr>
              <a:t>MOMSN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&gt;, &lt;</a:t>
            </a:r>
            <a:r>
              <a:rPr lang="en-US" sz="1600" dirty="0">
                <a:solidFill>
                  <a:srgbClr val="00B0F0"/>
                </a:solidFill>
                <a:latin typeface="+mj-lt"/>
                <a:ea typeface="Calibri" panose="020F0502020204030204" pitchFamily="34" charset="0"/>
              </a:rPr>
              <a:t>MT status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&gt;, &lt;</a:t>
            </a:r>
            <a:r>
              <a:rPr lang="en-US" sz="1600" dirty="0">
                <a:solidFill>
                  <a:srgbClr val="002060"/>
                </a:solidFill>
                <a:latin typeface="+mj-lt"/>
                <a:ea typeface="Calibri" panose="020F0502020204030204" pitchFamily="34" charset="0"/>
              </a:rPr>
              <a:t>MTMSN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&gt;, &lt;</a:t>
            </a:r>
            <a:r>
              <a:rPr lang="en-US" sz="1600" dirty="0">
                <a:solidFill>
                  <a:srgbClr val="7030A0"/>
                </a:solidFill>
                <a:latin typeface="+mj-lt"/>
                <a:ea typeface="Calibri" panose="020F0502020204030204" pitchFamily="34" charset="0"/>
              </a:rPr>
              <a:t>MT length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&gt;, &lt;</a:t>
            </a:r>
            <a:r>
              <a:rPr lang="en-US" sz="1600" dirty="0">
                <a:solidFill>
                  <a:srgbClr val="FFC000"/>
                </a:solidFill>
                <a:latin typeface="+mj-lt"/>
                <a:ea typeface="Calibri" panose="020F0502020204030204" pitchFamily="34" charset="0"/>
              </a:rPr>
              <a:t>MT queued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&gt;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  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0000"/>
                </a:solidFill>
                <a:latin typeface="+mj-lt"/>
                <a:ea typeface="Calibri" panose="020F0502020204030204" pitchFamily="34" charset="0"/>
              </a:rPr>
              <a:t>MO Status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provides an indication of the disposition of the MO transaction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0 – good     2 – ok      18 – RF connection dropped     32 – no network/no signal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2 = messages successfully sent but not able to update geo-location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+mj-lt"/>
                <a:ea typeface="Calibri" panose="020F0502020204030204" pitchFamily="34" charset="0"/>
              </a:rPr>
              <a:t>MOMSN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Mobile Originated Message Sequence Number e.g. 12345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B0F0"/>
                </a:solidFill>
                <a:latin typeface="+mj-lt"/>
                <a:ea typeface="Calibri" panose="020F0502020204030204" pitchFamily="34" charset="0"/>
              </a:rPr>
              <a:t>MT Status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provides an indication of the disposition of the MT transaction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0 – no message     1 – SBD successfully received     2 – Error occurred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  <a:latin typeface="+mj-lt"/>
                <a:ea typeface="Calibri" panose="020F0502020204030204" pitchFamily="34" charset="0"/>
              </a:rPr>
              <a:t>MTMSN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  <a:ea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Mobile Terminated Message Sequence Number 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7030A0"/>
                </a:solidFill>
                <a:latin typeface="+mj-lt"/>
                <a:ea typeface="Calibri" panose="020F0502020204030204" pitchFamily="34" charset="0"/>
              </a:rPr>
              <a:t>MT Length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Length in bytes of the mobile terminated SBD message received from gateway</a:t>
            </a:r>
          </a:p>
          <a:p>
            <a:pPr>
              <a:spcBef>
                <a:spcPts val="0"/>
              </a:spcBef>
            </a:pPr>
            <a:r>
              <a:rPr lang="en-US" dirty="0">
                <a:solidFill>
                  <a:srgbClr val="FFC000"/>
                </a:solidFill>
                <a:latin typeface="+mj-lt"/>
                <a:ea typeface="Calibri" panose="020F0502020204030204" pitchFamily="34" charset="0"/>
              </a:rPr>
              <a:t>MT Queued</a:t>
            </a:r>
          </a:p>
          <a:p>
            <a:pPr lvl="1">
              <a:spcBef>
                <a:spcPts val="0"/>
              </a:spcBef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Calibri" panose="020F0502020204030204" pitchFamily="34" charset="0"/>
              </a:rPr>
              <a:t>Count of mobile terminated messages waiting at the gateway</a:t>
            </a:r>
          </a:p>
        </p:txBody>
      </p:sp>
    </p:spTree>
    <p:extLst>
      <p:ext uri="{BB962C8B-B14F-4D97-AF65-F5344CB8AC3E}">
        <p14:creationId xmlns:p14="http://schemas.microsoft.com/office/powerpoint/2010/main" val="3639645620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Ring alerts</a:t>
            </a:r>
          </a:p>
        </p:txBody>
      </p:sp>
    </p:spTree>
    <p:extLst>
      <p:ext uri="{BB962C8B-B14F-4D97-AF65-F5344CB8AC3E}">
        <p14:creationId xmlns:p14="http://schemas.microsoft.com/office/powerpoint/2010/main" val="756650757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solidFill>
                  <a:schemeClr val="bg1">
                    <a:lumMod val="50000"/>
                  </a:schemeClr>
                </a:solidFill>
              </a:rPr>
              <a:t>MT-SBD &amp; RING ALERTS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18941" y="1151339"/>
            <a:ext cx="8706118" cy="5035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457200" rtl="0" eaLnBrk="1" latinLnBrk="0" hangingPunct="1">
              <a:spcBef>
                <a:spcPts val="600"/>
              </a:spcBef>
              <a:buClr>
                <a:schemeClr val="bg2"/>
              </a:buClr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9760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000800" indent="-228600" algn="l" defTabSz="457200" rtl="0" eaLnBrk="1" latinLnBrk="0" hangingPunct="1">
              <a:spcBef>
                <a:spcPts val="350"/>
              </a:spcBef>
              <a:buFont typeface="Arial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MT-SBD messages are not automatically delivered to the unit - RA’s provide a notification that a message is awaiting retrieval at the gateway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Can be thought of as a shoulder tap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Ring Alerts operate using the devices last known location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If the device moves out of the ring alert radius (100 miles)  it must be re-attached</a:t>
            </a:r>
          </a:p>
          <a:p>
            <a:pPr lvl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AT+SBDAREG for automatic re-attach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modem must initiate an SBD session in order to retrieve the waiting MT-SBD message queued at the gateway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mailbox check is an empty SBD session i.e. no payload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Will download waiting messages and return queue size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Used where latency is important and ring alert may be missed (it’s not guaranteed)</a:t>
            </a:r>
          </a:p>
          <a:p>
            <a:pPr lvl="2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A valid MO message will also download MT &amp; return queue information</a:t>
            </a:r>
          </a:p>
          <a:p>
            <a:pPr lvl="1"/>
            <a:endParaRPr lang="en-US" sz="1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311850" lvl="1" indent="0">
              <a:buNone/>
            </a:pPr>
            <a:endParaRPr lang="en-US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311850" lvl="1" indent="0">
              <a:buNone/>
            </a:pPr>
            <a:endParaRPr lang="en-US" sz="2000" dirty="0">
              <a:solidFill>
                <a:schemeClr val="tx1"/>
              </a:solidFill>
              <a:latin typeface="Lucida Grande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Lucida Grande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Lucida Grande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100902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Ring alert best practices</a:t>
            </a:r>
          </a:p>
        </p:txBody>
      </p:sp>
      <p:sp>
        <p:nvSpPr>
          <p:cNvPr id="25603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Ring Alerts can be activated at the gateway (using </a:t>
            </a:r>
            <a:r>
              <a:rPr lang="en-US" sz="1700" dirty="0" err="1">
                <a:solidFill>
                  <a:schemeClr val="bg1">
                    <a:lumMod val="50000"/>
                  </a:schemeClr>
                </a:solidFill>
                <a:latin typeface="Lucida Grande"/>
              </a:rPr>
              <a:t>SPNet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) and configured on the modem using +SBDMTA=1. The Iridium transceiver must also register on the network before any Ring Alerts are sent. If the transceiver moves outside the ring alert radius without updating its location (+SBDREG/+SBDAREG), then Ring Alerts will not be received as they’re only transmitted on a single beam based on the transceivers last known location.</a:t>
            </a:r>
          </a:p>
          <a:p>
            <a:endParaRPr lang="en-US" sz="1700" dirty="0">
              <a:solidFill>
                <a:schemeClr val="bg1">
                  <a:lumMod val="50000"/>
                </a:schemeClr>
              </a:solidFill>
              <a:latin typeface="Lucida Grande"/>
            </a:endParaRPr>
          </a:p>
          <a:p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If Ring Alerts have been activated at the gateway, the field application must: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	1) </a:t>
            </a:r>
            <a:r>
              <a:rPr lang="en-US" sz="1700" b="1" u="sng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Always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 configure +SBDMTA=1.</a:t>
            </a:r>
          </a:p>
          <a:p>
            <a:pPr marL="0" indent="0">
              <a:buNone/>
            </a:pP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	2) </a:t>
            </a:r>
            <a:r>
              <a:rPr lang="en-US" sz="1700" b="1" u="sng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Always</a:t>
            </a:r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 update it’s location.</a:t>
            </a:r>
          </a:p>
          <a:p>
            <a:endParaRPr lang="en-US" sz="1700" dirty="0">
              <a:solidFill>
                <a:schemeClr val="bg1">
                  <a:lumMod val="50000"/>
                </a:schemeClr>
              </a:solidFill>
              <a:latin typeface="Lucida Grande"/>
            </a:endParaRPr>
          </a:p>
          <a:p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Failure to do so wastes network resources and may result in Iridium Certification failure.</a:t>
            </a:r>
          </a:p>
          <a:p>
            <a:r>
              <a:rPr lang="en-US" sz="17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It is good practice to use +SBDIX when initiating any SBD session as this will perform a free registration &amp; location update as part of the transaction.</a:t>
            </a:r>
          </a:p>
          <a:p>
            <a:endParaRPr lang="en-US" sz="1700" dirty="0">
              <a:solidFill>
                <a:schemeClr val="bg1">
                  <a:lumMod val="50000"/>
                </a:schemeClr>
              </a:solidFill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332602062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  <a:cs typeface="Trebuchet MS" pitchFamily="34" charset="0"/>
              </a:rPr>
              <a:t>Ring Alert Timing: use cases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/>
              <a:t>Iridium Proprietary and Confidential</a:t>
            </a:r>
          </a:p>
        </p:txBody>
      </p:sp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00527"/>
            <a:ext cx="7439025" cy="473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4419600" y="1300527"/>
            <a:ext cx="4724400" cy="6477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1</a:t>
            </a:r>
            <a:r>
              <a:rPr lang="en-US" sz="1000" baseline="30000" dirty="0">
                <a:solidFill>
                  <a:schemeClr val="tx1"/>
                </a:solidFill>
              </a:rPr>
              <a:t>st</a:t>
            </a:r>
            <a:r>
              <a:rPr lang="en-US" sz="1000" dirty="0">
                <a:solidFill>
                  <a:schemeClr val="tx1"/>
                </a:solidFill>
              </a:rPr>
              <a:t> ring sent when MT is received. 2</a:t>
            </a:r>
            <a:r>
              <a:rPr lang="en-US" sz="1000" baseline="30000" dirty="0">
                <a:solidFill>
                  <a:schemeClr val="tx1"/>
                </a:solidFill>
              </a:rPr>
              <a:t>nd</a:t>
            </a:r>
            <a:r>
              <a:rPr lang="en-US" sz="1000" dirty="0">
                <a:solidFill>
                  <a:schemeClr val="tx1"/>
                </a:solidFill>
              </a:rPr>
              <a:t> ring sent if no response within 20 seconds.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19600" y="2636265"/>
            <a:ext cx="4724400" cy="88582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1</a:t>
            </a:r>
            <a:r>
              <a:rPr lang="en-US" sz="1000" baseline="30000" dirty="0">
                <a:solidFill>
                  <a:schemeClr val="tx1"/>
                </a:solidFill>
              </a:rPr>
              <a:t>st</a:t>
            </a:r>
            <a:r>
              <a:rPr lang="en-US" sz="1000" dirty="0">
                <a:solidFill>
                  <a:schemeClr val="tx1"/>
                </a:solidFill>
              </a:rPr>
              <a:t> ring sent when MT is received. 2</a:t>
            </a:r>
            <a:r>
              <a:rPr lang="en-US" sz="1000" baseline="30000" dirty="0">
                <a:solidFill>
                  <a:schemeClr val="tx1"/>
                </a:solidFill>
              </a:rPr>
              <a:t>nd</a:t>
            </a:r>
            <a:r>
              <a:rPr lang="en-US" sz="1000" dirty="0">
                <a:solidFill>
                  <a:schemeClr val="tx1"/>
                </a:solidFill>
              </a:rPr>
              <a:t> MT sent within 20 sec of 1</a:t>
            </a:r>
            <a:r>
              <a:rPr lang="en-US" sz="1000" baseline="30000" dirty="0">
                <a:solidFill>
                  <a:schemeClr val="tx1"/>
                </a:solidFill>
              </a:rPr>
              <a:t>st</a:t>
            </a:r>
            <a:r>
              <a:rPr lang="en-US" sz="1000" dirty="0">
                <a:solidFill>
                  <a:schemeClr val="tx1"/>
                </a:solidFill>
              </a:rPr>
              <a:t> MT message. </a:t>
            </a:r>
          </a:p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No ring sent for 2</a:t>
            </a:r>
            <a:r>
              <a:rPr lang="en-US" sz="1000" baseline="30000" dirty="0">
                <a:solidFill>
                  <a:schemeClr val="tx1"/>
                </a:solidFill>
              </a:rPr>
              <a:t>nd</a:t>
            </a:r>
            <a:r>
              <a:rPr lang="en-US" sz="1000" dirty="0">
                <a:solidFill>
                  <a:schemeClr val="tx1"/>
                </a:solidFill>
              </a:rPr>
              <a:t> MT.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19600" y="4487641"/>
            <a:ext cx="4724400" cy="4463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1</a:t>
            </a:r>
            <a:r>
              <a:rPr lang="en-US" sz="1000" baseline="30000" dirty="0">
                <a:solidFill>
                  <a:schemeClr val="tx1"/>
                </a:solidFill>
              </a:rPr>
              <a:t>st</a:t>
            </a:r>
            <a:r>
              <a:rPr lang="en-US" sz="1000" dirty="0">
                <a:solidFill>
                  <a:schemeClr val="tx1"/>
                </a:solidFill>
              </a:rPr>
              <a:t> ring sent when MT is received. 2</a:t>
            </a:r>
            <a:r>
              <a:rPr lang="en-US" sz="1000" baseline="30000" dirty="0">
                <a:solidFill>
                  <a:schemeClr val="tx1"/>
                </a:solidFill>
              </a:rPr>
              <a:t>nd</a:t>
            </a:r>
            <a:r>
              <a:rPr lang="en-US" sz="1000" dirty="0">
                <a:solidFill>
                  <a:schemeClr val="tx1"/>
                </a:solidFill>
              </a:rPr>
              <a:t> MT sent at 21 sec after 1</a:t>
            </a:r>
            <a:r>
              <a:rPr lang="en-US" sz="1000" baseline="30000" dirty="0">
                <a:solidFill>
                  <a:schemeClr val="tx1"/>
                </a:solidFill>
              </a:rPr>
              <a:t>st</a:t>
            </a:r>
            <a:r>
              <a:rPr lang="en-US" sz="1000" dirty="0">
                <a:solidFill>
                  <a:schemeClr val="tx1"/>
                </a:solidFill>
              </a:rPr>
              <a:t> MT message. </a:t>
            </a:r>
          </a:p>
          <a:p>
            <a:pPr>
              <a:defRPr/>
            </a:pPr>
            <a:r>
              <a:rPr lang="en-US" sz="1000" dirty="0">
                <a:solidFill>
                  <a:schemeClr val="tx1"/>
                </a:solidFill>
              </a:rPr>
              <a:t>Ring sent for 2</a:t>
            </a:r>
            <a:r>
              <a:rPr lang="en-US" sz="1000" baseline="30000" dirty="0">
                <a:solidFill>
                  <a:schemeClr val="tx1"/>
                </a:solidFill>
              </a:rPr>
              <a:t>nd</a:t>
            </a:r>
            <a:r>
              <a:rPr lang="en-US" sz="1000" dirty="0">
                <a:solidFill>
                  <a:schemeClr val="tx1"/>
                </a:solidFill>
              </a:rPr>
              <a:t> MT.</a:t>
            </a:r>
          </a:p>
        </p:txBody>
      </p:sp>
    </p:spTree>
    <p:extLst>
      <p:ext uri="{BB962C8B-B14F-4D97-AF65-F5344CB8AC3E}">
        <p14:creationId xmlns:p14="http://schemas.microsoft.com/office/powerpoint/2010/main" val="891315277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05765"/>
            <a:ext cx="8229600" cy="5319352"/>
          </a:xfrm>
        </p:spPr>
        <p:txBody>
          <a:bodyPr/>
          <a:lstStyle/>
          <a:p>
            <a:r>
              <a:rPr lang="en-US" sz="2000" dirty="0"/>
              <a:t>Data Support provide general customer service to all partners and:</a:t>
            </a:r>
          </a:p>
          <a:p>
            <a:pPr lvl="1"/>
            <a:r>
              <a:rPr lang="en-US" dirty="0"/>
              <a:t>Log &amp; track general issues</a:t>
            </a:r>
          </a:p>
          <a:p>
            <a:pPr lvl="1"/>
            <a:r>
              <a:rPr lang="en-US" dirty="0"/>
              <a:t>Provide updates relating to service/network status</a:t>
            </a:r>
          </a:p>
          <a:p>
            <a:pPr lvl="1"/>
            <a:r>
              <a:rPr lang="en-US" dirty="0"/>
              <a:t>Answer </a:t>
            </a:r>
            <a:r>
              <a:rPr lang="en-US" dirty="0" err="1"/>
              <a:t>SPNet</a:t>
            </a:r>
            <a:r>
              <a:rPr lang="en-US" dirty="0"/>
              <a:t>/provisioning/device usage related questions</a:t>
            </a:r>
          </a:p>
          <a:p>
            <a:pPr marL="311850" lvl="1" indent="0">
              <a:buNone/>
            </a:pPr>
            <a:endParaRPr lang="en-US" dirty="0"/>
          </a:p>
          <a:p>
            <a:r>
              <a:rPr lang="en-US" sz="2000" dirty="0"/>
              <a:t>Iridium’s IoT Applications Team provide engineering and white glove support to existing and new partners via:</a:t>
            </a:r>
          </a:p>
          <a:p>
            <a:pPr lvl="1"/>
            <a:r>
              <a:rPr lang="en-US" dirty="0"/>
              <a:t>Engineering support for hardware/software development and integration</a:t>
            </a:r>
          </a:p>
          <a:p>
            <a:pPr lvl="1"/>
            <a:r>
              <a:rPr lang="en-US" dirty="0"/>
              <a:t>Training on IoT products and services (9602/9603/9523/SBD/RUDICS)</a:t>
            </a:r>
          </a:p>
          <a:p>
            <a:pPr lvl="1"/>
            <a:r>
              <a:rPr lang="en-US" dirty="0"/>
              <a:t>Certification guidance</a:t>
            </a:r>
          </a:p>
          <a:p>
            <a:pPr marL="311850" lvl="1" indent="0">
              <a:buNone/>
            </a:pPr>
            <a:endParaRPr lang="en-US" dirty="0"/>
          </a:p>
          <a:p>
            <a:r>
              <a:rPr lang="en-US" sz="2000" dirty="0"/>
              <a:t>IFP (must be a partner)</a:t>
            </a:r>
          </a:p>
          <a:p>
            <a:pPr lvl="1"/>
            <a:r>
              <a:rPr lang="en-US" dirty="0"/>
              <a:t>The latest documents, tech notes and firmware are posted to IFP on a regular basis</a:t>
            </a:r>
          </a:p>
          <a:p>
            <a:pPr lvl="1"/>
            <a:r>
              <a:rPr lang="en-US" dirty="0">
                <a:hlinkClick r:id="rId2"/>
              </a:rPr>
              <a:t>https://www.iridium.com/ifp/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Available Resources</a:t>
            </a:r>
          </a:p>
        </p:txBody>
      </p:sp>
    </p:spTree>
    <p:extLst>
      <p:ext uri="{BB962C8B-B14F-4D97-AF65-F5344CB8AC3E}">
        <p14:creationId xmlns:p14="http://schemas.microsoft.com/office/powerpoint/2010/main" val="2744852446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9432" y="2285020"/>
            <a:ext cx="5143500" cy="3891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Geo-location accuracy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0010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Iridium satellites use Doppler signals and angular separation to calculate estimated latitude &amp; longitude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Accuracy can vary from 10’s of KM to hundreds of KM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1832" y="4239294"/>
            <a:ext cx="3402168" cy="1143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Cairo would have a hard time resolving geo-location due to satellite being nearly overhead</a:t>
            </a:r>
          </a:p>
        </p:txBody>
      </p:sp>
      <p:sp>
        <p:nvSpPr>
          <p:cNvPr id="9" name="Rectangle 8"/>
          <p:cNvSpPr/>
          <p:nvPr/>
        </p:nvSpPr>
        <p:spPr>
          <a:xfrm>
            <a:off x="-154143" y="5470527"/>
            <a:ext cx="3276600" cy="7937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Tripoli would have more accurate geo-location due to its separation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</p:cNvCxnSpPr>
          <p:nvPr/>
        </p:nvCxnSpPr>
        <p:spPr>
          <a:xfrm flipV="1">
            <a:off x="1484157" y="5096545"/>
            <a:ext cx="611343" cy="3739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4827432" y="4810794"/>
            <a:ext cx="914400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85644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2"/>
                </a:solidFill>
              </a:rPr>
              <a:t>Spnet</a:t>
            </a:r>
            <a:r>
              <a:rPr lang="en-US" sz="2200" dirty="0">
                <a:solidFill>
                  <a:schemeClr val="bg2"/>
                </a:solidFill>
              </a:rPr>
              <a:t>, </a:t>
            </a:r>
            <a:r>
              <a:rPr lang="en-US" sz="2200" dirty="0" err="1">
                <a:solidFill>
                  <a:schemeClr val="bg2"/>
                </a:solidFill>
              </a:rPr>
              <a:t>iws</a:t>
            </a:r>
            <a:r>
              <a:rPr lang="en-US" sz="2200" dirty="0">
                <a:solidFill>
                  <a:schemeClr val="bg2"/>
                </a:solidFill>
              </a:rPr>
              <a:t> and </a:t>
            </a:r>
            <a:r>
              <a:rPr lang="en-US" sz="2200" dirty="0" err="1">
                <a:solidFill>
                  <a:schemeClr val="bg2"/>
                </a:solidFill>
              </a:rPr>
              <a:t>directip</a:t>
            </a:r>
            <a:endParaRPr 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918219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Back office application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>
                <a:ln>
                  <a:noFill/>
                </a:ln>
                <a:solidFill>
                  <a:srgbClr val="393B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SPNet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convenient web portal that allows Iridium partners to provision and manage Iridium devices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 addition to activation/deactivation, you can set delivery destinations and review call logs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SPNet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website is located at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https://spnetpro.iridium.com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Iridium Web Services (IWS)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Allows you to automate provisioning processes by integrating Iridium’s billing and provisioning platforms into your core business operations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IWS is based on Java web services that use Simple Object Access Protocol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Messages sent using SBD are delivered via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is a socket-based delivery mechanism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gateway will seek to establish a TCP/IP socket connection to the IP address and port provisioned for the originating IMEI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MO and MT SBD both use a specific message structure (byte stream)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Only the payload is charged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Messages are delivered in a first in first out manner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 delivery is also available and is often preferred during development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Not as efficient 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and so not recommended for production use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algn="just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5842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>
                <a:ln>
                  <a:noFill/>
                </a:ln>
                <a:solidFill>
                  <a:srgbClr val="393B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Iridium Proprietary and Confidential</a:t>
            </a: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393B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schemeClr val="bg1">
                    <a:lumMod val="50000"/>
                  </a:schemeClr>
                </a:solidFill>
              </a:rPr>
              <a:t>SPNET PROVISIONING SCREENSHOT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FE880-9190-4109-868F-31C3B015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627" y="769921"/>
            <a:ext cx="5722745" cy="541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12334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>
                <a:ln>
                  <a:noFill/>
                </a:ln>
                <a:solidFill>
                  <a:srgbClr val="393B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Iridium Proprietary and Confidential</a:t>
            </a:r>
            <a:endParaRPr kumimoji="0" lang="en-US" sz="800" b="0" i="0" u="none" strike="noStrike" kern="1200" cap="all" spc="0" normalizeH="0" baseline="0" noProof="0" dirty="0">
              <a:ln>
                <a:noFill/>
              </a:ln>
              <a:solidFill>
                <a:srgbClr val="393B4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cap="none" dirty="0">
                <a:solidFill>
                  <a:schemeClr val="bg1">
                    <a:lumMod val="50000"/>
                  </a:schemeClr>
                </a:solidFill>
              </a:rPr>
              <a:t>MO-SBD DELIVERY DESTINATIONS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70456" y="1146219"/>
            <a:ext cx="8706118" cy="5035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457200" rtl="0" eaLnBrk="1" latinLnBrk="0" hangingPunct="1">
              <a:spcBef>
                <a:spcPts val="600"/>
              </a:spcBef>
              <a:buClr>
                <a:schemeClr val="bg2"/>
              </a:buClr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9760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000800" indent="-228600" algn="l" defTabSz="457200" rtl="0" eaLnBrk="1" latinLnBrk="0" hangingPunct="1">
              <a:spcBef>
                <a:spcPts val="350"/>
              </a:spcBef>
              <a:buFont typeface="Arial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9A225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Messages can be delivered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9A225"/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to:</a:t>
            </a:r>
          </a:p>
          <a:p>
            <a:pPr marL="597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Up to 5 email addresses (Email delivery)</a:t>
            </a:r>
          </a:p>
          <a:p>
            <a:pPr marL="597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Up to 5 IP addresses (Direct IP)</a:t>
            </a:r>
          </a:p>
          <a:p>
            <a:pPr marL="597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Up to 5 other ISU’s (ISU to ISU)</a:t>
            </a:r>
          </a:p>
          <a:p>
            <a:pPr indent="-285750">
              <a:spcBef>
                <a:spcPts val="400"/>
              </a:spcBef>
              <a:buClrTx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Lucida Grande"/>
                <a:ea typeface="+mn-ea"/>
                <a:cs typeface="Arial"/>
              </a:rPr>
              <a:t>Any combination up to a maximum of 5</a:t>
            </a:r>
          </a:p>
          <a:p>
            <a:pPr marL="270000" marR="0" lvl="0" indent="-27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9A225"/>
              </a:buClr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5262A"/>
              </a:solidFill>
              <a:effectLst/>
              <a:uLnTx/>
              <a:uFillTx/>
              <a:latin typeface="Lucida Grande"/>
              <a:ea typeface="+mn-ea"/>
              <a:cs typeface="Arial"/>
            </a:endParaRPr>
          </a:p>
          <a:p>
            <a:pPr marL="597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5262A"/>
              </a:solidFill>
              <a:effectLst/>
              <a:uLnTx/>
              <a:uFillTx/>
              <a:latin typeface="Lucida Grande"/>
              <a:ea typeface="+mn-ea"/>
              <a:cs typeface="Arial"/>
            </a:endParaRPr>
          </a:p>
          <a:p>
            <a:pPr marL="1262062" marR="0" lvl="3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262A"/>
              </a:solidFill>
              <a:effectLst/>
              <a:uLnTx/>
              <a:uFillTx/>
              <a:latin typeface="Lucida Grande"/>
              <a:ea typeface="+mn-ea"/>
              <a:cs typeface="Arial"/>
            </a:endParaRPr>
          </a:p>
          <a:p>
            <a:pPr marL="270000" marR="0" lvl="0" indent="-27000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9A225"/>
              </a:buClr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262A"/>
              </a:solidFill>
              <a:effectLst/>
              <a:uLnTx/>
              <a:uFillTx/>
              <a:latin typeface="Lucida Grande"/>
              <a:ea typeface="+mn-ea"/>
              <a:cs typeface="Arial" panose="020B0604020202020204" pitchFamily="34" charset="0"/>
            </a:endParaRPr>
          </a:p>
          <a:p>
            <a:pPr marL="597600" marR="0" lvl="1" indent="-28575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5262A">
                  <a:lumMod val="75000"/>
                  <a:lumOff val="25000"/>
                </a:srgbClr>
              </a:solidFill>
              <a:effectLst/>
              <a:uLnTx/>
              <a:uFillTx/>
              <a:latin typeface="Lucida Grande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7672922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Mt-</a:t>
            </a:r>
            <a:r>
              <a:rPr lang="en-US" sz="2400" b="1" dirty="0" err="1">
                <a:solidFill>
                  <a:schemeClr val="bg1">
                    <a:lumMod val="50000"/>
                  </a:schemeClr>
                </a:solidFill>
              </a:rPr>
              <a:t>sbd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 high priority messages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>
                <a:ln>
                  <a:noFill/>
                </a:ln>
                <a:solidFill>
                  <a:srgbClr val="393B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MT Disposition Flags provide additional functionality offered only via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2-byte field configured via the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 header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Flush MT Queue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Delete all MT messages queued for an IMEI</a:t>
            </a:r>
          </a:p>
          <a:p>
            <a:pPr lvl="1"/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Payload will be added after currently queued payloads deleted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High priority designation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Ability to push a message to the front of the queue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Assign MTMSN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16 bit field so values between 1 and 65535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63D76-CB8A-46D0-8072-68E17A55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723" y="4543425"/>
            <a:ext cx="55149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7632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SBD Queue LIMITATIONS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all" spc="0" normalizeH="0" baseline="0" noProof="0">
                <a:ln>
                  <a:noFill/>
                </a:ln>
                <a:solidFill>
                  <a:srgbClr val="393B4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Iridium Proprietary and Confidential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 Mobile Originated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 Mobile Terminated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Each IMEI allows 50 MT messages to be queued. Messages held 5 days.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it exceeds 5 days, all MT messages are deleted.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DirectIP Mobile Originated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Each IP address can queue 10,000 messages (FIFO queue)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 and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offer retry schemes for undeliverable messages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Email – retry back off mechanism, after 7 days message is purged</a:t>
            </a:r>
          </a:p>
          <a:p>
            <a:pPr lvl="2"/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DirectIP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– retry back off mechanism, after 12 hours message is purged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DirectIP Mobile Terminated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Each IMEI allows 50 MT messages to be queued. Messages held 5 days.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it exceeds 5 days, all MT messages are deleted.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12 hours to deliver before being archived</a:t>
            </a:r>
          </a:p>
          <a:p>
            <a:r>
              <a:rPr lang="en-US" b="1" u="sng" dirty="0">
                <a:solidFill>
                  <a:schemeClr val="bg1">
                    <a:lumMod val="50000"/>
                  </a:schemeClr>
                </a:solidFill>
              </a:rPr>
              <a:t>Information given is default for commercial gateway, govt. gateway may have other options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928988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2"/>
                </a:solidFill>
              </a:rPr>
              <a:t>Manufacturing test</a:t>
            </a:r>
          </a:p>
        </p:txBody>
      </p:sp>
    </p:spTree>
    <p:extLst>
      <p:ext uri="{BB962C8B-B14F-4D97-AF65-F5344CB8AC3E}">
        <p14:creationId xmlns:p14="http://schemas.microsoft.com/office/powerpoint/2010/main" val="3006138116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End of line/manufacturing test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458200" cy="4953000"/>
          </a:xfrm>
          <a:prstGeom prst="rect">
            <a:avLst/>
          </a:prstGeom>
        </p:spPr>
        <p:txBody>
          <a:bodyPr/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Iridium has a suite of engineering tools intended for product development &amp; testing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The End of Line test tool is one of the most commonly used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Allows partners to test products in a production/indoor environment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Requires USRP hardware that is supplied by National Instruments (approx. $2k)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Both radiated &amp; conducted tests can be performed to allow testing of internal &amp; external antennas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Testing is qualitative, not quantitative</a:t>
            </a:r>
          </a:p>
          <a:p>
            <a:pPr lvl="2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Repeatability is good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A special command will place the device into test mode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The modem will look for a ring signal on a special channel (never see in the clear sky)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If the unique ring is decoded without bit errors then the modem transmits a full power burst back to the USRP allowing measurement of modems transmit power</a:t>
            </a:r>
          </a:p>
          <a:p>
            <a:pPr lvl="1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If the received power is above the threshold, the software will display a pass</a:t>
            </a: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" name="Picture 31" descr="NI USRP-2920">
            <a:extLst>
              <a:ext uri="{FF2B5EF4-FFF2-40B4-BE49-F238E27FC236}">
                <a16:creationId xmlns:a16="http://schemas.microsoft.com/office/drawing/2014/main" id="{A9D0F8B6-F4F9-4A37-A598-F6216B409C5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" t="23209" r="7956" b="25276"/>
          <a:stretch/>
        </p:blipFill>
        <p:spPr bwMode="auto">
          <a:xfrm>
            <a:off x="3293847" y="4793457"/>
            <a:ext cx="2524872" cy="11447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 descr="IridiumRFshieldBoxes">
            <a:extLst>
              <a:ext uri="{FF2B5EF4-FFF2-40B4-BE49-F238E27FC236}">
                <a16:creationId xmlns:a16="http://schemas.microsoft.com/office/drawing/2014/main" id="{A6904761-963C-4F53-B2EA-F6B55F4DC4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4" y="4440237"/>
            <a:ext cx="2413000" cy="182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465723-6FBE-4315-8C87-47217E494234}"/>
              </a:ext>
            </a:extLst>
          </p:cNvPr>
          <p:cNvPicPr/>
          <p:nvPr/>
        </p:nvPicPr>
        <p:blipFill rotWithShape="1">
          <a:blip r:embed="rId4"/>
          <a:srcRect l="65751" t="42750" r="6120" b="30680"/>
          <a:stretch/>
        </p:blipFill>
        <p:spPr>
          <a:xfrm>
            <a:off x="5863168" y="4724400"/>
            <a:ext cx="2645832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47545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schemeClr val="bg1">
                    <a:lumMod val="50000"/>
                  </a:schemeClr>
                </a:solidFill>
              </a:rPr>
              <a:t>Questions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57575" y="1146219"/>
            <a:ext cx="8706118" cy="5035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0000" indent="-270000" algn="l" defTabSz="457200" rtl="0" eaLnBrk="1" latinLnBrk="0" hangingPunct="1">
              <a:spcBef>
                <a:spcPts val="600"/>
              </a:spcBef>
              <a:buClr>
                <a:schemeClr val="bg2"/>
              </a:buClr>
              <a:buFont typeface="Arial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97600" indent="-285750" algn="l" defTabSz="457200" rtl="0" eaLnBrk="1" latinLnBrk="0" hangingPunct="1">
              <a:spcBef>
                <a:spcPts val="400"/>
              </a:spcBef>
              <a:buFont typeface="Arial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2pPr>
            <a:lvl3pPr marL="1000800" indent="-228600" algn="l" defTabSz="457200" rtl="0" eaLnBrk="1" latinLnBrk="0" hangingPunct="1">
              <a:spcBef>
                <a:spcPts val="350"/>
              </a:spcBef>
              <a:buFont typeface="Arial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number of SBD sessions per day?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many are MO &amp; MT?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payload size?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Area 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lat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/long,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sq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miles) that modems are operating in?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Test/trial time periods? Phase 1/Phase 2?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Have we seen board/layout designs?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Lucida Grande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Lucida Grande"/>
            </a:endParaRPr>
          </a:p>
          <a:p>
            <a:pPr lvl="1"/>
            <a:endParaRPr lang="en-US" sz="2000" dirty="0">
              <a:solidFill>
                <a:schemeClr val="tx1"/>
              </a:solidFill>
              <a:latin typeface="Lucida Grande"/>
            </a:endParaRP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24267363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ctrTitle"/>
          </p:nvPr>
        </p:nvSpPr>
        <p:spPr>
          <a:xfrm>
            <a:off x="2328307" y="4169834"/>
            <a:ext cx="6045225" cy="787399"/>
          </a:xfr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bg2"/>
                </a:solidFill>
              </a:rPr>
              <a:t>Iot</a:t>
            </a:r>
            <a:r>
              <a:rPr lang="en-US" sz="2200" dirty="0">
                <a:solidFill>
                  <a:schemeClr val="bg2"/>
                </a:solidFill>
              </a:rPr>
              <a:t> and SBD</a:t>
            </a:r>
          </a:p>
        </p:txBody>
      </p:sp>
    </p:spTree>
    <p:extLst>
      <p:ext uri="{BB962C8B-B14F-4D97-AF65-F5344CB8AC3E}">
        <p14:creationId xmlns:p14="http://schemas.microsoft.com/office/powerpoint/2010/main" val="1671555605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the iridium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065726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</a:rPr>
              <a:t>Iridium’s network of low earth orbit satellites with satellite crosslinks is ideally suited for the needs of existing and emerging markets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Iridium’s low earth orbit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Allows for small omni-directional antennas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Require no mechanical re-positioning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Both handheld and fixed mast products are available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Iridium’s crosslinks </a:t>
            </a:r>
          </a:p>
          <a:p>
            <a:pPr lvl="2">
              <a:lnSpc>
                <a:spcPct val="11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100% pole-to-pole coverage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Bent-pipe LEO systems offer no coverage beyond the view of their earth stations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Iridium’s near polar orbit ensures complete coverage inside the arctic/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antarctic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rebuchet MS" pitchFamily="34" charset="0"/>
                <a:cs typeface="Trebuchet MS" pitchFamily="34" charset="0"/>
              </a:rPr>
              <a:t> circles benefiting fishing, shipping, naval and research vessels</a:t>
            </a:r>
          </a:p>
          <a:p>
            <a:endParaRPr lang="en-US" dirty="0">
              <a:latin typeface="Trebuchet MS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00B884-F877-4EB7-8A23-9A4727DEA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9"/>
          <a:stretch/>
        </p:blipFill>
        <p:spPr>
          <a:xfrm>
            <a:off x="962025" y="4347527"/>
            <a:ext cx="3867150" cy="18209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84FD1-BC3C-4799-9C02-AABDEAA7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601" y="4347528"/>
            <a:ext cx="3128148" cy="18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596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Sbd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Short Burst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SBD is a simple, easy to use and efficient packet-based service for two way short data transmissions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SBD is a true global solution that has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Low latency (&lt;20 seconds end to end under good operating conditions).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Low power consumption (short transactions &amp; low idle current – 35mA).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High success rate (&gt;95% for all certified products).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Messages sent from the SBD modem (MO-SBD) can be delivered to email, IP, or another Iridium transceiver.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Messages sent to the SBD modem (MT-SBD) will be held at the gateway until the field application is ready to receive the data.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Process to send &amp; receive messages  is easy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AT+CSQ – check signal quality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AT+ SBDWT – write message to modem buffer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AT+SBDIX – upload and download SBD messages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AT+SBDRT – read downloaded message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11341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Iot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traffic map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F4A448-A9CB-420A-931E-A986EDE7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711"/>
            <a:ext cx="9144000" cy="45858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884669-43E3-42EB-B969-3EF935FE61B5}"/>
              </a:ext>
            </a:extLst>
          </p:cNvPr>
          <p:cNvSpPr txBox="1"/>
          <p:nvPr/>
        </p:nvSpPr>
        <p:spPr>
          <a:xfrm>
            <a:off x="2238375" y="5874447"/>
            <a:ext cx="5724525" cy="34607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FCBD64"/>
                </a:solidFill>
              </a:rPr>
              <a:t>Average approx. 6.5 Million SBD Sessions daily</a:t>
            </a:r>
          </a:p>
        </p:txBody>
      </p:sp>
    </p:spTree>
    <p:extLst>
      <p:ext uri="{BB962C8B-B14F-4D97-AF65-F5344CB8AC3E}">
        <p14:creationId xmlns:p14="http://schemas.microsoft.com/office/powerpoint/2010/main" val="1727296887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Types of SBD Calls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200" y="11430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Mobile Originated – from remote device to customer server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Mobile Terminated - from customer server to remote device 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Grande"/>
              </a:rPr>
              <a:t>Registration/Mailbox Check – check if MT-SBD is waiting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6DAF49-E6F0-47B1-9E9B-260547B4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112" y="2547016"/>
            <a:ext cx="5530976" cy="354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966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beamcommunications.com/images/9602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3" r="14110"/>
          <a:stretch/>
        </p:blipFill>
        <p:spPr bwMode="auto">
          <a:xfrm>
            <a:off x="1058094" y="3765035"/>
            <a:ext cx="2629518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>
                    <a:lumMod val="50000"/>
                  </a:schemeClr>
                </a:solidFill>
              </a:rPr>
              <a:t>sbd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 Transceivers</a:t>
            </a:r>
            <a:endParaRPr lang="en-US" sz="3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Iridium Proprietary and Confidential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57199" y="1143000"/>
            <a:ext cx="8451669" cy="4953000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Iridium’s 9602 and 9603 have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Board-to-Board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form factors with typical applications in personnel and asset tracking, fleet management, environment and safety monitoring, remote automation and control.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Average current consumption is ~35mA at idle and ~140mA during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Tx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MO = 340 bytes, MT = 270 bytes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Operating Temperature Range = -40ºC to +85ºC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9602 has GPS pass-through (9603 doesn’t)</a:t>
            </a:r>
          </a:p>
          <a:p>
            <a:pPr lvl="1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Picture 2" descr="http://shop.outfittersatellite.com/assets/images/iridium-9603-sb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981" y="3862122"/>
            <a:ext cx="2005542" cy="213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26358" y="5997494"/>
            <a:ext cx="1939804" cy="36810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41 x 45.04 x 13mm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7674" y="5991965"/>
            <a:ext cx="1939804" cy="36810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31.5 x 29.6 x 8.1mm</a:t>
            </a:r>
          </a:p>
          <a:p>
            <a:pPr>
              <a:spcAft>
                <a:spcPts val="600"/>
              </a:spcAft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98620" y="3918857"/>
            <a:ext cx="352697" cy="444138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24228" y="3773659"/>
            <a:ext cx="2799101" cy="2604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Iridium &amp; GPS to share a single antenna</a:t>
            </a:r>
          </a:p>
        </p:txBody>
      </p:sp>
    </p:spTree>
    <p:extLst>
      <p:ext uri="{BB962C8B-B14F-4D97-AF65-F5344CB8AC3E}">
        <p14:creationId xmlns:p14="http://schemas.microsoft.com/office/powerpoint/2010/main" val="387678437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Iridium Master Colors">
      <a:dk1>
        <a:srgbClr val="25262A"/>
      </a:dk1>
      <a:lt1>
        <a:srgbClr val="FFFFFF"/>
      </a:lt1>
      <a:dk2>
        <a:srgbClr val="848F9A"/>
      </a:dk2>
      <a:lt2>
        <a:srgbClr val="F9A225"/>
      </a:lt2>
      <a:accent1>
        <a:srgbClr val="3777BE"/>
      </a:accent1>
      <a:accent2>
        <a:srgbClr val="6AA315"/>
      </a:accent2>
      <a:accent3>
        <a:srgbClr val="0D3A6C"/>
      </a:accent3>
      <a:accent4>
        <a:srgbClr val="F9A225"/>
      </a:accent4>
      <a:accent5>
        <a:srgbClr val="F84A0E"/>
      </a:accent5>
      <a:accent6>
        <a:srgbClr val="1A9ABD"/>
      </a:accent6>
      <a:hlink>
        <a:srgbClr val="1A628E"/>
      </a:hlink>
      <a:folHlink>
        <a:srgbClr val="13969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tailEnd type="none" w="lg" len="lg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spcAft>
            <a:spcPts val="600"/>
          </a:spcAft>
          <a:defRPr sz="1600"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Iridium Master Template FINAL</Template>
  <TotalTime>14790</TotalTime>
  <Words>3507</Words>
  <Application>Microsoft Office PowerPoint</Application>
  <PresentationFormat>On-screen Show (4:3)</PresentationFormat>
  <Paragraphs>394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Lucida Grande</vt:lpstr>
      <vt:lpstr>Trebuchet MS</vt:lpstr>
      <vt:lpstr>Office Theme</vt:lpstr>
      <vt:lpstr>Ocean of things</vt:lpstr>
      <vt:lpstr>Intro</vt:lpstr>
      <vt:lpstr>Available Resources</vt:lpstr>
      <vt:lpstr>Iot and SBD</vt:lpstr>
      <vt:lpstr>the iridium network</vt:lpstr>
      <vt:lpstr>Sbd: Short Burst Data</vt:lpstr>
      <vt:lpstr>Iot traffic map</vt:lpstr>
      <vt:lpstr>Types of SBD Calls</vt:lpstr>
      <vt:lpstr>sbd Transceivers</vt:lpstr>
      <vt:lpstr>Antennas and certification</vt:lpstr>
      <vt:lpstr>Iridium Certification</vt:lpstr>
      <vt:lpstr>Iridium Certification process </vt:lpstr>
      <vt:lpstr>Antenna selection</vt:lpstr>
      <vt:lpstr>Patch antenna Certification</vt:lpstr>
      <vt:lpstr>Patch antenna Certification</vt:lpstr>
      <vt:lpstr>Latency, throughput, power consumption, success rates</vt:lpstr>
      <vt:lpstr>battery/power consumption</vt:lpstr>
      <vt:lpstr>battery/power consumption</vt:lpstr>
      <vt:lpstr>battery/power consumption</vt:lpstr>
      <vt:lpstr>start up &amp; send</vt:lpstr>
      <vt:lpstr>Latency</vt:lpstr>
      <vt:lpstr>SBD reliability</vt:lpstr>
      <vt:lpstr>SBD best practices</vt:lpstr>
      <vt:lpstr>SBD best practices</vt:lpstr>
      <vt:lpstr>Sbd response codes</vt:lpstr>
      <vt:lpstr>Ring alerts</vt:lpstr>
      <vt:lpstr>MT-SBD &amp; RING ALERTS</vt:lpstr>
      <vt:lpstr>Ring alert best practices</vt:lpstr>
      <vt:lpstr>Ring Alert Timing: use cases</vt:lpstr>
      <vt:lpstr>Geo-location accuracy</vt:lpstr>
      <vt:lpstr>Spnet, iws and directip</vt:lpstr>
      <vt:lpstr>Back office application</vt:lpstr>
      <vt:lpstr>SPNET PROVISIONING SCREENSHOT</vt:lpstr>
      <vt:lpstr>MO-SBD DELIVERY DESTINATIONS</vt:lpstr>
      <vt:lpstr>Mt-sbd high priority messages</vt:lpstr>
      <vt:lpstr>SBD Queue LIMITATIONS</vt:lpstr>
      <vt:lpstr>Manufacturing test</vt:lpstr>
      <vt:lpstr>End of line/manufacturing test</vt:lpstr>
      <vt:lpstr>Questions</vt:lpstr>
    </vt:vector>
  </TitlesOfParts>
  <Company>Iridium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Omar Azad</dc:creator>
  <cp:lastModifiedBy>John benJohn</cp:lastModifiedBy>
  <cp:revision>377</cp:revision>
  <dcterms:created xsi:type="dcterms:W3CDTF">2015-11-12T18:22:59Z</dcterms:created>
  <dcterms:modified xsi:type="dcterms:W3CDTF">2019-03-22T19:25:04Z</dcterms:modified>
</cp:coreProperties>
</file>